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82"/>
  </p:notesMasterIdLst>
  <p:sldIdLst>
    <p:sldId id="769" r:id="rId3"/>
    <p:sldId id="742" r:id="rId4"/>
    <p:sldId id="329" r:id="rId5"/>
    <p:sldId id="1056" r:id="rId6"/>
    <p:sldId id="760" r:id="rId7"/>
    <p:sldId id="761" r:id="rId8"/>
    <p:sldId id="763" r:id="rId9"/>
    <p:sldId id="764" r:id="rId10"/>
    <p:sldId id="765" r:id="rId11"/>
    <p:sldId id="766" r:id="rId12"/>
    <p:sldId id="767" r:id="rId13"/>
    <p:sldId id="768" r:id="rId14"/>
    <p:sldId id="747" r:id="rId15"/>
    <p:sldId id="755" r:id="rId16"/>
    <p:sldId id="281" r:id="rId17"/>
    <p:sldId id="748" r:id="rId18"/>
    <p:sldId id="752" r:id="rId19"/>
    <p:sldId id="284" r:id="rId20"/>
    <p:sldId id="286" r:id="rId21"/>
    <p:sldId id="289" r:id="rId22"/>
    <p:sldId id="290" r:id="rId23"/>
    <p:sldId id="1208" r:id="rId24"/>
    <p:sldId id="751" r:id="rId25"/>
    <p:sldId id="772" r:id="rId26"/>
    <p:sldId id="758" r:id="rId27"/>
    <p:sldId id="1211" r:id="rId28"/>
    <p:sldId id="773" r:id="rId29"/>
    <p:sldId id="274" r:id="rId30"/>
    <p:sldId id="749" r:id="rId31"/>
    <p:sldId id="750" r:id="rId32"/>
    <p:sldId id="278" r:id="rId33"/>
    <p:sldId id="1148" r:id="rId34"/>
    <p:sldId id="1149" r:id="rId35"/>
    <p:sldId id="1150" r:id="rId36"/>
    <p:sldId id="1151" r:id="rId37"/>
    <p:sldId id="1152" r:id="rId38"/>
    <p:sldId id="1153" r:id="rId39"/>
    <p:sldId id="1164" r:id="rId40"/>
    <p:sldId id="1165" r:id="rId41"/>
    <p:sldId id="1166" r:id="rId42"/>
    <p:sldId id="1207" r:id="rId43"/>
    <p:sldId id="1167" r:id="rId44"/>
    <p:sldId id="1170" r:id="rId45"/>
    <p:sldId id="1174" r:id="rId46"/>
    <p:sldId id="1176" r:id="rId47"/>
    <p:sldId id="1175" r:id="rId48"/>
    <p:sldId id="1177" r:id="rId49"/>
    <p:sldId id="1178" r:id="rId50"/>
    <p:sldId id="1179" r:id="rId51"/>
    <p:sldId id="1168" r:id="rId52"/>
    <p:sldId id="1171" r:id="rId53"/>
    <p:sldId id="1172" r:id="rId54"/>
    <p:sldId id="1173" r:id="rId55"/>
    <p:sldId id="1183" r:id="rId56"/>
    <p:sldId id="1184" r:id="rId57"/>
    <p:sldId id="1185" r:id="rId58"/>
    <p:sldId id="1186" r:id="rId59"/>
    <p:sldId id="1187" r:id="rId60"/>
    <p:sldId id="1188" r:id="rId61"/>
    <p:sldId id="1189" r:id="rId62"/>
    <p:sldId id="1190" r:id="rId63"/>
    <p:sldId id="1191" r:id="rId64"/>
    <p:sldId id="1192" r:id="rId65"/>
    <p:sldId id="1193" r:id="rId66"/>
    <p:sldId id="1194" r:id="rId67"/>
    <p:sldId id="1195" r:id="rId68"/>
    <p:sldId id="1196" r:id="rId69"/>
    <p:sldId id="1197" r:id="rId70"/>
    <p:sldId id="1198" r:id="rId71"/>
    <p:sldId id="1199" r:id="rId72"/>
    <p:sldId id="1200" r:id="rId73"/>
    <p:sldId id="1201" r:id="rId74"/>
    <p:sldId id="1202" r:id="rId75"/>
    <p:sldId id="1203" r:id="rId76"/>
    <p:sldId id="1204" r:id="rId77"/>
    <p:sldId id="1205" r:id="rId78"/>
    <p:sldId id="1012" r:id="rId79"/>
    <p:sldId id="1154" r:id="rId80"/>
    <p:sldId id="1210" r:id="rId81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3" autoAdjust="0"/>
    <p:restoredTop sz="80952"/>
  </p:normalViewPr>
  <p:slideViewPr>
    <p:cSldViewPr snapToGrid="0" snapToObjects="1">
      <p:cViewPr varScale="1">
        <p:scale>
          <a:sx n="102" d="100"/>
          <a:sy n="102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7C474-3CF2-584F-8303-D187445E16EA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C03B7-3E69-EB40-B45D-F7ABEE5DF8E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378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\sigma(z) = \frac{1}{1+exp(-z)}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_{z \to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\sigma (z) =0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12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47213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= \frac{1}{N}\sum_{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\text{compare}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\sigma(\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= -\frac{1}{N}\sum_{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\log(\sigma(\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+ (1-y_i)\log(1-\sigma(\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15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15159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\frac{d J(m)}{dm} = \frac{d}{dm}\sum_{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=1}^3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mi)^2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17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65761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{w}^{k+1} =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{w}^{k}- \eta\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{w}}J(\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{w}^k) 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19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25890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26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0874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65B4-CB50-7384-8894-45F4040E4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664A1-10E6-73DB-5A25-DEDBC546D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52DB4-E112-B6F4-8112-BF41B3CD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468B-3BF3-B2DB-EFD2-FFE2CE63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B025-C7C0-D998-8932-B0B3C89E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194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0C10-34AB-2F0A-D162-0C69D90D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DD373-D841-0014-6211-9F3AA72EC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8CB49-D231-0FAE-8B8E-7E5EF33E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FFECC-19BA-EE3A-DCE7-E6009DBB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FD1DB-E520-EDF9-FBDB-9FEB7395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8611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C59D86-26CB-0C4B-0425-0C72FE4AE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97B79-87FC-D3D2-B31B-BFE9DE119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5A4A-89B7-845C-238B-28EB00F7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80198-9EE6-B41D-E45E-7E404150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D8969-92BC-EEEC-9780-2430F785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20244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11943333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Slides based on cs231n by Fei-Fei Li &amp; Andrej Karpathy &amp; Justin Johnson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454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72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392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31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92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90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8A08-38C7-49CF-EA21-C10E70C1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8A87F-E66C-6EE0-BBF6-C9044A825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340B-E3AA-FA7E-E10B-F56DE8DB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12E1-D0B3-7634-50E2-55987519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62D04-3185-F9DA-53DE-34C45DDC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4258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274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0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0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11943333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Slides based on cs231n by Fei-Fei Li &amp; Andrej Karpathy &amp; Justin Johnson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53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EE46-2675-AB0F-02E7-C0D104E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DE924-F2D7-D0AD-F94F-1AE7E328C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CEF76-28C0-1302-0C1B-097BE2C8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EE5B1-9C2C-AEC7-5FC0-5BB2B992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D23D-5458-69E9-585E-B716470D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8576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19E5-36AE-B080-0220-320608CB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E3E9-CAC6-3411-23C6-DB1A37C9E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71DCF-E01C-54F7-F2C8-B76D0ED4B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3C53E-C4B9-DDF7-2209-BF473C80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4E42-57B4-B35A-C631-A05B6590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45F3B-ADCC-6C00-FD7B-A6715386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6345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9573-CF04-A40E-6DB3-04D51007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4C3B6-9E72-6044-3330-319391E75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47812-F860-CA29-BC0A-BB8CD0847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8D7CE-1028-F140-53FD-5416F34DF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8046-5CFF-9739-3162-9A2AB473A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6832D-3BC2-EBC2-148F-84D5E74E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B909F-33B8-D466-95AF-BCE9E274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2FE16-0DAE-537A-CC83-74E894A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458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67C2-EF00-2380-E614-8F9427B9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0D0C2-2B84-87A9-D37D-115DA014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D9815-CBC3-86B9-2CB0-8DF2B8D9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0C521-5BDB-549F-AD8C-A0F0C81D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96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51D92-8737-1A6A-64A1-AA11F5AE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F7BCC-4DAB-BDD1-CA24-0DDD1911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7CF48-A309-649A-CA3E-49FB749C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0820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AE72-D2F2-4F47-7635-24AFEBBB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8A922-F6F1-0DEF-9D4B-5CABF103C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B3410-1CD4-50DD-2415-0ACF95F2D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CEA65-3FA5-840F-D872-E344249BB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72754-ED02-8CB9-F391-6D1EDD37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84DDF-6952-A0DA-235A-940FAD0F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23644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D3C6-8193-5116-CA71-C06063DA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7AED4-8AE9-B93E-9524-6B531521F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94F4C-6E78-36D7-F415-4D0D3A607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E41DD-9668-37F7-B8E8-AFDE5F39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10F89-D720-EA50-75C7-9D629CC4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B90CE-9AFB-6E90-C662-5F6E751B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2897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3DE7D-18D4-E1AD-E18F-0A0E5AC9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D323-C0F1-6F9A-6237-FB7F15307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68936-FAEB-8630-E7F8-38590494F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45A33-2309-E243-9A89-DBC31EBBD835}" type="datetimeFigureOut">
              <a:rPr lang="en-PK" smtClean="0"/>
              <a:t>12/27/23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FFEB6-1398-0A0C-D164-15FC26748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41999-250F-B034-F070-0B56AD891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3FFBC-E1C5-9E73-AD72-769F7E18C39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9982200" y="157030"/>
            <a:ext cx="2073353" cy="7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2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12/27/23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65515-9053-1C85-30B8-951D9569CD1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9982200" y="157030"/>
            <a:ext cx="2073353" cy="7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1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1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E6C752-5425-D045-8D37-B4D8EEE28136}"/>
              </a:ext>
            </a:extLst>
          </p:cNvPr>
          <p:cNvSpPr txBox="1"/>
          <p:nvPr/>
        </p:nvSpPr>
        <p:spPr>
          <a:xfrm>
            <a:off x="186369" y="2235812"/>
            <a:ext cx="118192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Artificial Intelligence and Machine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Logistic Regression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70E5AB-7826-A448-9ABD-A18D6B480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5" y="436705"/>
            <a:ext cx="1352550" cy="723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D5064-9578-E844-AF27-59DA07AD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E7D-BFF4-2348-8174-00899AEE9B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0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8091" y="399503"/>
            <a:ext cx="5202849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80" dirty="0"/>
              <a:t>Linear </a:t>
            </a:r>
            <a:r>
              <a:rPr spc="-8" dirty="0"/>
              <a:t>Model </a:t>
            </a:r>
            <a:r>
              <a:rPr spc="-140" dirty="0"/>
              <a:t>in</a:t>
            </a:r>
            <a:r>
              <a:rPr spc="-653" dirty="0"/>
              <a:t> </a:t>
            </a:r>
            <a:r>
              <a:rPr spc="-110" dirty="0"/>
              <a:t>Disguise</a:t>
            </a:r>
          </a:p>
        </p:txBody>
      </p:sp>
      <p:sp>
        <p:nvSpPr>
          <p:cNvPr id="3" name="object 3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1177" y="5290970"/>
            <a:ext cx="4074801" cy="34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7818" y="4189228"/>
            <a:ext cx="3635058" cy="0"/>
          </a:xfrm>
          <a:custGeom>
            <a:avLst/>
            <a:gdLst/>
            <a:ahLst/>
            <a:cxnLst/>
            <a:rect l="l" t="t" r="r" b="b"/>
            <a:pathLst>
              <a:path w="7270115">
                <a:moveTo>
                  <a:pt x="0" y="0"/>
                </a:moveTo>
                <a:lnTo>
                  <a:pt x="7270044" y="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0863" y="4561370"/>
            <a:ext cx="858653" cy="337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5627" y="5118862"/>
            <a:ext cx="3602038" cy="87972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445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2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Recall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output/label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 </a:t>
            </a: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1800" b="0" i="0" u="none" strike="noStrike" kern="1200" cap="none" spc="-41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binary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map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binary?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D85CEF-8186-EA31-85E0-19226C2D5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25" y="1585154"/>
            <a:ext cx="17907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1CEE7-DD8D-BF7D-05C5-E82B2861A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977" y="2390798"/>
            <a:ext cx="45212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81005B-DB73-F043-449F-B4F781A33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027" y="3306150"/>
            <a:ext cx="39751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C87F-59C7-AC4E-8FA0-E05C9664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2B7E-23BF-1049-9367-677A9FD25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6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4409" y="322161"/>
            <a:ext cx="5294345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25" dirty="0"/>
              <a:t>Sigmoid</a:t>
            </a:r>
            <a:r>
              <a:rPr spc="-303" dirty="0"/>
              <a:t> </a:t>
            </a:r>
            <a:r>
              <a:rPr spc="-148" dirty="0"/>
              <a:t>Function</a:t>
            </a:r>
          </a:p>
        </p:txBody>
      </p:sp>
      <p:sp>
        <p:nvSpPr>
          <p:cNvPr id="3" name="object 3"/>
          <p:cNvSpPr/>
          <p:nvPr/>
        </p:nvSpPr>
        <p:spPr>
          <a:xfrm>
            <a:off x="6338316" y="1283208"/>
            <a:ext cx="3983736" cy="3070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4096" y="3388913"/>
            <a:ext cx="1520825" cy="608308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79693" marR="73660" lvl="0" indent="0" algn="l" defTabSz="914400" rtl="0" eaLnBrk="1" fontAlgn="auto" latinLnBrk="0" hangingPunct="1">
              <a:lnSpc>
                <a:spcPts val="215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Widely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used</a:t>
            </a:r>
            <a:r>
              <a:rPr kumimoji="0" sz="1800" b="0" i="0" u="none" strike="noStrike" kern="1200" cap="none" spc="-24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classification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105F67-90C2-AEA4-A7C5-9582FC434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19" y="1764538"/>
            <a:ext cx="3949700" cy="105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24BBDB-B492-DEF4-5172-70BAF863F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984" y="4426316"/>
            <a:ext cx="2946400" cy="63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6F0250-4375-482E-5D00-72D5B2C1F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440" y="5425752"/>
            <a:ext cx="26416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A5EE-8F58-614C-B829-465F809D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8CCB1-38DF-4D4B-A858-7D5F9570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minimize the discrepancy between our model hypothesis and the observed label.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E66827-43C7-2D48-A90E-3B8A12FF500B}"/>
              </a:ext>
            </a:extLst>
          </p:cNvPr>
          <p:cNvSpPr/>
          <p:nvPr/>
        </p:nvSpPr>
        <p:spPr>
          <a:xfrm>
            <a:off x="3499555" y="3894667"/>
            <a:ext cx="1840089" cy="11288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5DD6A9-3840-494C-A046-3821B4574ACB}"/>
              </a:ext>
            </a:extLst>
          </p:cNvPr>
          <p:cNvSpPr/>
          <p:nvPr/>
        </p:nvSpPr>
        <p:spPr>
          <a:xfrm>
            <a:off x="6366931" y="3872089"/>
            <a:ext cx="1196622" cy="115146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ACF79B-0CCD-084F-86BC-77AB6F5198B6}"/>
              </a:ext>
            </a:extLst>
          </p:cNvPr>
          <p:cNvCxnSpPr>
            <a:cxnSpLocks/>
          </p:cNvCxnSpPr>
          <p:nvPr/>
        </p:nvCxnSpPr>
        <p:spPr>
          <a:xfrm flipV="1">
            <a:off x="2460977" y="4447823"/>
            <a:ext cx="1027289" cy="11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D7F4A1-00B4-0640-AA49-D37B81B2C26C}"/>
              </a:ext>
            </a:extLst>
          </p:cNvPr>
          <p:cNvCxnSpPr>
            <a:cxnSpLocks/>
          </p:cNvCxnSpPr>
          <p:nvPr/>
        </p:nvCxnSpPr>
        <p:spPr>
          <a:xfrm flipV="1">
            <a:off x="5345289" y="4453466"/>
            <a:ext cx="1027289" cy="11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FEADED-9E19-4E47-9D0F-6A198944A95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965242" y="3239911"/>
            <a:ext cx="0" cy="6321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E463E24-A7CA-FAD9-25E9-EF738481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49" y="4241290"/>
            <a:ext cx="8890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BFA49A-AA06-36A9-23BE-E1FC50A8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42" y="4259030"/>
            <a:ext cx="812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91D941-3444-381F-DE83-738AF969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556" y="4351562"/>
            <a:ext cx="2794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A5B503-8CB6-8A91-42BC-B3539DC31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942" y="2751339"/>
            <a:ext cx="22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6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A911-9F7B-D14E-8C2C-A4BFC62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loss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56EC4-B5CD-5F47-A575-D635A42F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2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978" y="217126"/>
            <a:ext cx="6177224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38" dirty="0"/>
              <a:t>Binary </a:t>
            </a:r>
            <a:r>
              <a:rPr spc="-105" dirty="0"/>
              <a:t>Cross </a:t>
            </a:r>
            <a:r>
              <a:rPr spc="-130" dirty="0"/>
              <a:t>Entropy</a:t>
            </a:r>
            <a:r>
              <a:rPr spc="-605" dirty="0"/>
              <a:t> </a:t>
            </a:r>
            <a:r>
              <a:rPr spc="-113" dirty="0"/>
              <a:t>Loss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70C79-621C-85CF-A7E5-DF2A7D6C1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957" y="1652614"/>
            <a:ext cx="7239000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7E2892-2018-57C6-26A0-71920618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" y="3429000"/>
            <a:ext cx="12001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9DA7-431B-924F-A93A-F3136486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 of Cost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5BA445-1F4C-D14C-9355-F09B4783DD81}"/>
              </a:ext>
            </a:extLst>
          </p:cNvPr>
          <p:cNvCxnSpPr>
            <a:cxnSpLocks/>
          </p:cNvCxnSpPr>
          <p:nvPr/>
        </p:nvCxnSpPr>
        <p:spPr>
          <a:xfrm flipV="1">
            <a:off x="514695" y="1920011"/>
            <a:ext cx="6096" cy="18261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2813B2-372C-DF4C-B181-8FCB7BCDC28D}"/>
              </a:ext>
            </a:extLst>
          </p:cNvPr>
          <p:cNvCxnSpPr>
            <a:cxnSpLocks/>
          </p:cNvCxnSpPr>
          <p:nvPr/>
        </p:nvCxnSpPr>
        <p:spPr>
          <a:xfrm flipV="1">
            <a:off x="520791" y="3691280"/>
            <a:ext cx="1883283" cy="42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D9F125-5C00-9B46-9698-F3248E200A90}"/>
              </a:ext>
            </a:extLst>
          </p:cNvPr>
          <p:cNvCxnSpPr>
            <a:cxnSpLocks/>
          </p:cNvCxnSpPr>
          <p:nvPr/>
        </p:nvCxnSpPr>
        <p:spPr>
          <a:xfrm flipV="1">
            <a:off x="886170" y="372176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27BB9F-663B-C04F-AE16-8B4A7DEFC963}"/>
              </a:ext>
            </a:extLst>
          </p:cNvPr>
          <p:cNvCxnSpPr>
            <a:cxnSpLocks/>
          </p:cNvCxnSpPr>
          <p:nvPr/>
        </p:nvCxnSpPr>
        <p:spPr>
          <a:xfrm flipV="1">
            <a:off x="1221450" y="3715664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08452-F145-2242-8948-A92718CC2F1D}"/>
              </a:ext>
            </a:extLst>
          </p:cNvPr>
          <p:cNvCxnSpPr>
            <a:cxnSpLocks/>
          </p:cNvCxnSpPr>
          <p:nvPr/>
        </p:nvCxnSpPr>
        <p:spPr>
          <a:xfrm flipV="1">
            <a:off x="1538442" y="3703472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7C5574-9815-3C4C-B08F-D120989FB1D6}"/>
              </a:ext>
            </a:extLst>
          </p:cNvPr>
          <p:cNvCxnSpPr>
            <a:cxnSpLocks/>
          </p:cNvCxnSpPr>
          <p:nvPr/>
        </p:nvCxnSpPr>
        <p:spPr>
          <a:xfrm flipV="1">
            <a:off x="1904202" y="369128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4C2779-6082-6F4A-8F57-246FBD8509E6}"/>
              </a:ext>
            </a:extLst>
          </p:cNvPr>
          <p:cNvCxnSpPr>
            <a:cxnSpLocks/>
          </p:cNvCxnSpPr>
          <p:nvPr/>
        </p:nvCxnSpPr>
        <p:spPr>
          <a:xfrm>
            <a:off x="410682" y="337428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77E6B4-E3E2-E04A-8D33-3ACA6C4949C8}"/>
              </a:ext>
            </a:extLst>
          </p:cNvPr>
          <p:cNvCxnSpPr>
            <a:cxnSpLocks/>
          </p:cNvCxnSpPr>
          <p:nvPr/>
        </p:nvCxnSpPr>
        <p:spPr>
          <a:xfrm>
            <a:off x="410682" y="3020720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F90965-10C4-D246-AA8C-1ACE112F84D4}"/>
              </a:ext>
            </a:extLst>
          </p:cNvPr>
          <p:cNvCxnSpPr>
            <a:cxnSpLocks/>
          </p:cNvCxnSpPr>
          <p:nvPr/>
        </p:nvCxnSpPr>
        <p:spPr>
          <a:xfrm>
            <a:off x="410682" y="270372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D1FBA1-E1D8-C74D-846E-9DB75A92C7D1}"/>
              </a:ext>
            </a:extLst>
          </p:cNvPr>
          <p:cNvCxnSpPr>
            <a:cxnSpLocks/>
          </p:cNvCxnSpPr>
          <p:nvPr/>
        </p:nvCxnSpPr>
        <p:spPr>
          <a:xfrm>
            <a:off x="410682" y="2380640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A0D9F7-ADA2-6B41-A2DC-71600956CE7E}"/>
              </a:ext>
            </a:extLst>
          </p:cNvPr>
          <p:cNvCxnSpPr>
            <a:cxnSpLocks/>
          </p:cNvCxnSpPr>
          <p:nvPr/>
        </p:nvCxnSpPr>
        <p:spPr>
          <a:xfrm flipV="1">
            <a:off x="514314" y="2196998"/>
            <a:ext cx="1487424" cy="153695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5DD8C2-3A5B-9846-8587-F43B5D2D6858}"/>
              </a:ext>
            </a:extLst>
          </p:cNvPr>
          <p:cNvCxnSpPr/>
          <p:nvPr/>
        </p:nvCxnSpPr>
        <p:spPr>
          <a:xfrm>
            <a:off x="1099530" y="2992907"/>
            <a:ext cx="146304" cy="134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28AD39-91B1-3347-96A4-B86BFC556F03}"/>
              </a:ext>
            </a:extLst>
          </p:cNvPr>
          <p:cNvCxnSpPr>
            <a:cxnSpLocks/>
          </p:cNvCxnSpPr>
          <p:nvPr/>
        </p:nvCxnSpPr>
        <p:spPr>
          <a:xfrm flipV="1">
            <a:off x="1093434" y="2980715"/>
            <a:ext cx="155448" cy="152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5BEE9A-D534-6949-9721-F83807AD8A64}"/>
              </a:ext>
            </a:extLst>
          </p:cNvPr>
          <p:cNvCxnSpPr/>
          <p:nvPr/>
        </p:nvCxnSpPr>
        <p:spPr>
          <a:xfrm>
            <a:off x="794730" y="3315995"/>
            <a:ext cx="146304" cy="134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362966-F753-A341-B8CD-41F4AFC1B92C}"/>
              </a:ext>
            </a:extLst>
          </p:cNvPr>
          <p:cNvCxnSpPr>
            <a:cxnSpLocks/>
          </p:cNvCxnSpPr>
          <p:nvPr/>
        </p:nvCxnSpPr>
        <p:spPr>
          <a:xfrm flipV="1">
            <a:off x="788634" y="3303803"/>
            <a:ext cx="155448" cy="152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BBCEBE-8411-B84C-8C8E-5BD5DF24A705}"/>
              </a:ext>
            </a:extLst>
          </p:cNvPr>
          <p:cNvCxnSpPr/>
          <p:nvPr/>
        </p:nvCxnSpPr>
        <p:spPr>
          <a:xfrm>
            <a:off x="1392138" y="2688107"/>
            <a:ext cx="146304" cy="134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1FE1B5-F977-0347-BC55-F153F6DDB320}"/>
              </a:ext>
            </a:extLst>
          </p:cNvPr>
          <p:cNvCxnSpPr>
            <a:cxnSpLocks/>
          </p:cNvCxnSpPr>
          <p:nvPr/>
        </p:nvCxnSpPr>
        <p:spPr>
          <a:xfrm flipV="1">
            <a:off x="1386042" y="2675915"/>
            <a:ext cx="155448" cy="152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29E494-65A3-7446-B165-9223FD484792}"/>
              </a:ext>
            </a:extLst>
          </p:cNvPr>
          <p:cNvCxnSpPr>
            <a:cxnSpLocks/>
          </p:cNvCxnSpPr>
          <p:nvPr/>
        </p:nvCxnSpPr>
        <p:spPr>
          <a:xfrm flipV="1">
            <a:off x="5439955" y="1820740"/>
            <a:ext cx="6096" cy="18261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0CD60A-EABF-D845-A97E-93EE6539A9B9}"/>
              </a:ext>
            </a:extLst>
          </p:cNvPr>
          <p:cNvCxnSpPr>
            <a:cxnSpLocks/>
          </p:cNvCxnSpPr>
          <p:nvPr/>
        </p:nvCxnSpPr>
        <p:spPr>
          <a:xfrm flipV="1">
            <a:off x="5446051" y="3603298"/>
            <a:ext cx="1883283" cy="42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B6CDF5-4A9D-E142-A251-E1E9277B03B1}"/>
              </a:ext>
            </a:extLst>
          </p:cNvPr>
          <p:cNvCxnSpPr>
            <a:cxnSpLocks/>
          </p:cNvCxnSpPr>
          <p:nvPr/>
        </p:nvCxnSpPr>
        <p:spPr>
          <a:xfrm flipV="1">
            <a:off x="5811430" y="3633778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B67FBA-06F3-0C40-BD19-4F5D1182721B}"/>
              </a:ext>
            </a:extLst>
          </p:cNvPr>
          <p:cNvCxnSpPr>
            <a:cxnSpLocks/>
          </p:cNvCxnSpPr>
          <p:nvPr/>
        </p:nvCxnSpPr>
        <p:spPr>
          <a:xfrm flipV="1">
            <a:off x="6146710" y="3627682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8B6FFA-7207-534D-A1A8-752B5DFA26EC}"/>
              </a:ext>
            </a:extLst>
          </p:cNvPr>
          <p:cNvCxnSpPr>
            <a:cxnSpLocks/>
          </p:cNvCxnSpPr>
          <p:nvPr/>
        </p:nvCxnSpPr>
        <p:spPr>
          <a:xfrm flipV="1">
            <a:off x="6463702" y="361549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A7ABD7-832E-AC4B-B16D-D28682C05025}"/>
              </a:ext>
            </a:extLst>
          </p:cNvPr>
          <p:cNvCxnSpPr>
            <a:cxnSpLocks/>
          </p:cNvCxnSpPr>
          <p:nvPr/>
        </p:nvCxnSpPr>
        <p:spPr>
          <a:xfrm flipV="1">
            <a:off x="6829462" y="3603298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B079F9-37DD-D64B-863E-2B11B693AABC}"/>
              </a:ext>
            </a:extLst>
          </p:cNvPr>
          <p:cNvCxnSpPr>
            <a:cxnSpLocks/>
          </p:cNvCxnSpPr>
          <p:nvPr/>
        </p:nvCxnSpPr>
        <p:spPr>
          <a:xfrm>
            <a:off x="5335942" y="3286306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1DC096-899B-174D-AB24-9944821CC34B}"/>
              </a:ext>
            </a:extLst>
          </p:cNvPr>
          <p:cNvCxnSpPr>
            <a:cxnSpLocks/>
          </p:cNvCxnSpPr>
          <p:nvPr/>
        </p:nvCxnSpPr>
        <p:spPr>
          <a:xfrm>
            <a:off x="5335942" y="293273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6421C6-E27E-F24C-8C3A-270B4E91AABB}"/>
              </a:ext>
            </a:extLst>
          </p:cNvPr>
          <p:cNvCxnSpPr>
            <a:cxnSpLocks/>
          </p:cNvCxnSpPr>
          <p:nvPr/>
        </p:nvCxnSpPr>
        <p:spPr>
          <a:xfrm>
            <a:off x="5335942" y="2615746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F2AA4C-89AA-B340-8ECF-61C2BC195FE7}"/>
              </a:ext>
            </a:extLst>
          </p:cNvPr>
          <p:cNvCxnSpPr>
            <a:cxnSpLocks/>
          </p:cNvCxnSpPr>
          <p:nvPr/>
        </p:nvCxnSpPr>
        <p:spPr>
          <a:xfrm>
            <a:off x="5335942" y="229265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E70280-5989-444A-A44C-8C90E9A1ECC7}"/>
              </a:ext>
            </a:extLst>
          </p:cNvPr>
          <p:cNvCxnSpPr>
            <a:cxnSpLocks/>
          </p:cNvCxnSpPr>
          <p:nvPr/>
        </p:nvCxnSpPr>
        <p:spPr>
          <a:xfrm flipV="1">
            <a:off x="4089874" y="3673289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1A2CB4-CBE3-3F43-974E-9EBC730392A2}"/>
              </a:ext>
            </a:extLst>
          </p:cNvPr>
          <p:cNvCxnSpPr>
            <a:cxnSpLocks/>
          </p:cNvCxnSpPr>
          <p:nvPr/>
        </p:nvCxnSpPr>
        <p:spPr>
          <a:xfrm flipV="1">
            <a:off x="4425154" y="3667193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A633B0F-EB1C-3C46-920D-82C661DE903B}"/>
              </a:ext>
            </a:extLst>
          </p:cNvPr>
          <p:cNvCxnSpPr>
            <a:cxnSpLocks/>
          </p:cNvCxnSpPr>
          <p:nvPr/>
        </p:nvCxnSpPr>
        <p:spPr>
          <a:xfrm flipV="1">
            <a:off x="4742146" y="3655001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B6A98-F481-504C-8866-724CC4C1C7F3}"/>
              </a:ext>
            </a:extLst>
          </p:cNvPr>
          <p:cNvCxnSpPr>
            <a:cxnSpLocks/>
          </p:cNvCxnSpPr>
          <p:nvPr/>
        </p:nvCxnSpPr>
        <p:spPr>
          <a:xfrm flipV="1">
            <a:off x="5107906" y="3642809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5CB82D-5DEF-1244-B5B1-E42829FBB54C}"/>
              </a:ext>
            </a:extLst>
          </p:cNvPr>
          <p:cNvCxnSpPr>
            <a:cxnSpLocks/>
          </p:cNvCxnSpPr>
          <p:nvPr/>
        </p:nvCxnSpPr>
        <p:spPr>
          <a:xfrm flipH="1">
            <a:off x="3452055" y="3640326"/>
            <a:ext cx="1999640" cy="15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1F69DF1-8F45-454F-A6E2-C54A8204AA8C}"/>
              </a:ext>
            </a:extLst>
          </p:cNvPr>
          <p:cNvSpPr txBox="1"/>
          <p:nvPr/>
        </p:nvSpPr>
        <p:spPr>
          <a:xfrm>
            <a:off x="537270" y="3969030"/>
            <a:ext cx="16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Hypothesis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EDF488-D3F1-4C43-A9D9-FDBBA68DCEC0}"/>
              </a:ext>
            </a:extLst>
          </p:cNvPr>
          <p:cNvSpPr txBox="1"/>
          <p:nvPr/>
        </p:nvSpPr>
        <p:spPr>
          <a:xfrm>
            <a:off x="4605029" y="3809228"/>
            <a:ext cx="16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Cost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382A3-E4A4-09CE-2E0A-2A42280D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74" y="1220788"/>
            <a:ext cx="21082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CE2E3-B607-15C9-89D5-7E22551A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574" y="1769694"/>
            <a:ext cx="45593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3D244-D45E-60BF-7CF4-4B6F45FB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65" y="4515909"/>
            <a:ext cx="16637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D825D-A929-50F9-2763-1E7FA0A3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146" y="4515909"/>
            <a:ext cx="19050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23DB8-E9FA-4F67-616E-1C98E473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942" y="4493130"/>
            <a:ext cx="1905000" cy="4699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A9A200F-6168-8872-7552-D25F28C09C40}"/>
              </a:ext>
            </a:extLst>
          </p:cNvPr>
          <p:cNvSpPr/>
          <p:nvPr/>
        </p:nvSpPr>
        <p:spPr>
          <a:xfrm>
            <a:off x="5737058" y="3573336"/>
            <a:ext cx="134810" cy="1316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427D6E-5546-CA2A-EC0C-431A6AAFB717}"/>
              </a:ext>
            </a:extLst>
          </p:cNvPr>
          <p:cNvSpPr/>
          <p:nvPr/>
        </p:nvSpPr>
        <p:spPr>
          <a:xfrm>
            <a:off x="6011900" y="2580352"/>
            <a:ext cx="134810" cy="1316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F15BED-2615-5E4A-6677-D4174ED29068}"/>
              </a:ext>
            </a:extLst>
          </p:cNvPr>
          <p:cNvSpPr/>
          <p:nvPr/>
        </p:nvSpPr>
        <p:spPr>
          <a:xfrm>
            <a:off x="5372169" y="2578719"/>
            <a:ext cx="134810" cy="1316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89529B-F6C6-78BF-5D8E-E8B94C1EB822}"/>
              </a:ext>
            </a:extLst>
          </p:cNvPr>
          <p:cNvSpPr/>
          <p:nvPr/>
        </p:nvSpPr>
        <p:spPr>
          <a:xfrm>
            <a:off x="2750486" y="4385862"/>
            <a:ext cx="2082763" cy="75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F0087C-6446-AC6E-951C-CFB212D31955}"/>
              </a:ext>
            </a:extLst>
          </p:cNvPr>
          <p:cNvSpPr/>
          <p:nvPr/>
        </p:nvSpPr>
        <p:spPr>
          <a:xfrm>
            <a:off x="460519" y="4383887"/>
            <a:ext cx="1756816" cy="7561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83ED4B-08DF-10CA-C136-73275D67C58F}"/>
              </a:ext>
            </a:extLst>
          </p:cNvPr>
          <p:cNvSpPr/>
          <p:nvPr/>
        </p:nvSpPr>
        <p:spPr>
          <a:xfrm>
            <a:off x="5254202" y="4395762"/>
            <a:ext cx="2082763" cy="7561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3BDA74DF-44CB-D1FC-B266-5412DF57645D}"/>
              </a:ext>
            </a:extLst>
          </p:cNvPr>
          <p:cNvSpPr/>
          <p:nvPr/>
        </p:nvSpPr>
        <p:spPr>
          <a:xfrm>
            <a:off x="5248894" y="1840675"/>
            <a:ext cx="878774" cy="1781303"/>
          </a:xfrm>
          <a:custGeom>
            <a:avLst/>
            <a:gdLst>
              <a:gd name="connsiteX0" fmla="*/ 0 w 878774"/>
              <a:gd name="connsiteY0" fmla="*/ 118754 h 1781303"/>
              <a:gd name="connsiteX1" fmla="*/ 166255 w 878774"/>
              <a:gd name="connsiteY1" fmla="*/ 807522 h 1781303"/>
              <a:gd name="connsiteX2" fmla="*/ 522514 w 878774"/>
              <a:gd name="connsiteY2" fmla="*/ 1781299 h 1781303"/>
              <a:gd name="connsiteX3" fmla="*/ 819398 w 878774"/>
              <a:gd name="connsiteY3" fmla="*/ 795647 h 1781303"/>
              <a:gd name="connsiteX4" fmla="*/ 878774 w 878774"/>
              <a:gd name="connsiteY4" fmla="*/ 0 h 178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774" h="1781303">
                <a:moveTo>
                  <a:pt x="0" y="118754"/>
                </a:moveTo>
                <a:cubicBezTo>
                  <a:pt x="39584" y="324592"/>
                  <a:pt x="79169" y="530431"/>
                  <a:pt x="166255" y="807522"/>
                </a:cubicBezTo>
                <a:cubicBezTo>
                  <a:pt x="253341" y="1084613"/>
                  <a:pt x="413657" y="1783278"/>
                  <a:pt x="522514" y="1781299"/>
                </a:cubicBezTo>
                <a:cubicBezTo>
                  <a:pt x="631371" y="1779320"/>
                  <a:pt x="760021" y="1092530"/>
                  <a:pt x="819398" y="795647"/>
                </a:cubicBezTo>
                <a:cubicBezTo>
                  <a:pt x="878775" y="498764"/>
                  <a:pt x="866899" y="126670"/>
                  <a:pt x="8787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C9743E-A77F-B550-98AE-9A78EF6CC0C2}"/>
              </a:ext>
            </a:extLst>
          </p:cNvPr>
          <p:cNvCxnSpPr>
            <a:cxnSpLocks/>
          </p:cNvCxnSpPr>
          <p:nvPr/>
        </p:nvCxnSpPr>
        <p:spPr>
          <a:xfrm flipV="1">
            <a:off x="5248894" y="1896551"/>
            <a:ext cx="0" cy="472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E5807D8-3A41-AAB1-E83A-F43A59AC5856}"/>
              </a:ext>
            </a:extLst>
          </p:cNvPr>
          <p:cNvCxnSpPr>
            <a:cxnSpLocks/>
          </p:cNvCxnSpPr>
          <p:nvPr/>
        </p:nvCxnSpPr>
        <p:spPr>
          <a:xfrm flipV="1">
            <a:off x="6125688" y="1835199"/>
            <a:ext cx="0" cy="472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01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2299-7071-384A-BF18-D56E0B4A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16" y="381183"/>
            <a:ext cx="10515600" cy="1325563"/>
          </a:xfrm>
        </p:spPr>
        <p:txBody>
          <a:bodyPr/>
          <a:lstStyle/>
          <a:p>
            <a:r>
              <a:rPr lang="en-US" dirty="0"/>
              <a:t>How to find minima of a function (Review):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85C85F-8EB3-2FE1-00E0-F312FC724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58242"/>
            <a:ext cx="3425042" cy="1001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6074F-B193-7D9D-019C-17E9E4C11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329" y="1458242"/>
            <a:ext cx="3275776" cy="1068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3ED2-9207-5092-81C6-4B0015036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2" y="2762250"/>
            <a:ext cx="3633520" cy="926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B89CC-54CE-7594-FA27-362A59C6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330" y="2783805"/>
            <a:ext cx="3799775" cy="968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376D9-54F8-345D-D43D-F476F688B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16" y="3990523"/>
            <a:ext cx="3474772" cy="926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26067-EA2C-7FF9-8EDF-E164B9DA2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1487" y="3917602"/>
            <a:ext cx="3891354" cy="1058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DBB9D-E9CA-DC40-9551-D23DD928B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2105" y="4166471"/>
            <a:ext cx="1193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22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7" y="219072"/>
            <a:ext cx="7017091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85" dirty="0"/>
              <a:t>How </a:t>
            </a:r>
            <a:r>
              <a:rPr spc="-127" dirty="0"/>
              <a:t>to </a:t>
            </a:r>
            <a:r>
              <a:rPr spc="-158" dirty="0"/>
              <a:t>find optimal</a:t>
            </a:r>
            <a:r>
              <a:rPr spc="-743" dirty="0"/>
              <a:t> </a:t>
            </a:r>
            <a:r>
              <a:rPr spc="-105" dirty="0"/>
              <a:t>Parameters?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02420" y="3081274"/>
            <a:ext cx="257778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Just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like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before,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simply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take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01868-A28F-AF22-A873-F2B3227E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25183"/>
            <a:ext cx="12001500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8515A7-F505-7D1F-AB35-71E7DBAF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20" y="3747979"/>
            <a:ext cx="2540000" cy="469900"/>
          </a:xfrm>
          <a:prstGeom prst="rect">
            <a:avLst/>
          </a:prstGeom>
        </p:spPr>
      </p:pic>
      <p:sp>
        <p:nvSpPr>
          <p:cNvPr id="5" name="object 12">
            <a:extLst>
              <a:ext uri="{FF2B5EF4-FFF2-40B4-BE49-F238E27FC236}">
                <a16:creationId xmlns:a16="http://schemas.microsoft.com/office/drawing/2014/main" id="{C0243F76-2F69-910A-DEAA-43754417C923}"/>
              </a:ext>
            </a:extLst>
          </p:cNvPr>
          <p:cNvSpPr txBox="1"/>
          <p:nvPr/>
        </p:nvSpPr>
        <p:spPr>
          <a:xfrm>
            <a:off x="1873909" y="5323078"/>
            <a:ext cx="4700270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314768" marR="2540" lvl="0" indent="-1308735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However,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does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nice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closed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  </a:t>
            </a:r>
            <a:r>
              <a:rPr kumimoji="0" sz="1800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Just </a:t>
            </a:r>
            <a:r>
              <a:rPr kumimoji="0" sz="18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like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1800" b="0" i="0" u="none" strike="noStrike" kern="1200" cap="none" spc="4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MSE</a:t>
            </a:r>
            <a:r>
              <a:rPr kumimoji="0" sz="1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0671" y="219072"/>
            <a:ext cx="7342287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85" dirty="0"/>
              <a:t>How </a:t>
            </a:r>
            <a:r>
              <a:rPr spc="-127" dirty="0"/>
              <a:t>to </a:t>
            </a:r>
            <a:r>
              <a:rPr spc="-158" dirty="0"/>
              <a:t>find optimal</a:t>
            </a:r>
            <a:r>
              <a:rPr spc="-743" dirty="0"/>
              <a:t> </a:t>
            </a:r>
            <a:r>
              <a:rPr spc="-105" dirty="0"/>
              <a:t>Parameters?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702420" y="3081274"/>
            <a:ext cx="257778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Just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like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before,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simply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take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12424" y="5083810"/>
            <a:ext cx="8279447" cy="7989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14768" marR="3581400" lvl="0" indent="-1308735" algn="l" defTabSz="914400" rtl="0" eaLnBrk="1" fontAlgn="auto" latinLnBrk="0" hangingPunct="1">
              <a:lnSpc>
                <a:spcPts val="215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However,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does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nice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closed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  </a:t>
            </a:r>
            <a:r>
              <a:rPr kumimoji="0" sz="1800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Just </a:t>
            </a:r>
            <a:r>
              <a:rPr kumimoji="0" sz="18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like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1800" b="0" i="0" u="none" strike="noStrike" kern="1200" cap="none" spc="4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MSE</a:t>
            </a:r>
            <a:r>
              <a:rPr kumimoji="0" sz="1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5550853" marR="0" lvl="0" indent="0" algn="l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Instead,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gradient</a:t>
            </a:r>
            <a:r>
              <a:rPr kumimoji="0" sz="1800" b="0" i="0" u="none" strike="noStrike" kern="1200" cap="none" spc="-30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descent!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79997" y="6519418"/>
            <a:ext cx="124110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Learning</a:t>
            </a:r>
            <a:r>
              <a:rPr kumimoji="0" sz="1800" b="0" i="0" u="none" strike="noStrike" kern="1200" cap="none" spc="-16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rate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91603" y="5888558"/>
            <a:ext cx="708343" cy="644208"/>
            <a:chOff x="5135206" y="11777116"/>
            <a:chExt cx="1416685" cy="1288415"/>
          </a:xfrm>
        </p:grpSpPr>
        <p:sp>
          <p:nvSpPr>
            <p:cNvPr id="24" name="object 24"/>
            <p:cNvSpPr/>
            <p:nvPr/>
          </p:nvSpPr>
          <p:spPr>
            <a:xfrm>
              <a:off x="5770727" y="11796166"/>
              <a:ext cx="762000" cy="982980"/>
            </a:xfrm>
            <a:custGeom>
              <a:avLst/>
              <a:gdLst/>
              <a:ahLst/>
              <a:cxnLst/>
              <a:rect l="l" t="t" r="r" b="b"/>
              <a:pathLst>
                <a:path w="762000" h="982979">
                  <a:moveTo>
                    <a:pt x="0" y="491287"/>
                  </a:moveTo>
                  <a:lnTo>
                    <a:pt x="2235" y="437756"/>
                  </a:lnTo>
                  <a:lnTo>
                    <a:pt x="8787" y="385894"/>
                  </a:lnTo>
                  <a:lnTo>
                    <a:pt x="19423" y="336002"/>
                  </a:lnTo>
                  <a:lnTo>
                    <a:pt x="33911" y="288379"/>
                  </a:lnTo>
                  <a:lnTo>
                    <a:pt x="52017" y="243325"/>
                  </a:lnTo>
                  <a:lnTo>
                    <a:pt x="73511" y="201139"/>
                  </a:lnTo>
                  <a:lnTo>
                    <a:pt x="98158" y="162121"/>
                  </a:lnTo>
                  <a:lnTo>
                    <a:pt x="125728" y="126572"/>
                  </a:lnTo>
                  <a:lnTo>
                    <a:pt x="155986" y="94790"/>
                  </a:lnTo>
                  <a:lnTo>
                    <a:pt x="188702" y="67075"/>
                  </a:lnTo>
                  <a:lnTo>
                    <a:pt x="223642" y="43727"/>
                  </a:lnTo>
                  <a:lnTo>
                    <a:pt x="260575" y="25046"/>
                  </a:lnTo>
                  <a:lnTo>
                    <a:pt x="299267" y="11331"/>
                  </a:lnTo>
                  <a:lnTo>
                    <a:pt x="339486" y="2882"/>
                  </a:lnTo>
                  <a:lnTo>
                    <a:pt x="381001" y="0"/>
                  </a:lnTo>
                  <a:lnTo>
                    <a:pt x="422515" y="2882"/>
                  </a:lnTo>
                  <a:lnTo>
                    <a:pt x="462734" y="11331"/>
                  </a:lnTo>
                  <a:lnTo>
                    <a:pt x="501427" y="25046"/>
                  </a:lnTo>
                  <a:lnTo>
                    <a:pt x="538359" y="43727"/>
                  </a:lnTo>
                  <a:lnTo>
                    <a:pt x="573299" y="67075"/>
                  </a:lnTo>
                  <a:lnTo>
                    <a:pt x="606015" y="94790"/>
                  </a:lnTo>
                  <a:lnTo>
                    <a:pt x="636274" y="126572"/>
                  </a:lnTo>
                  <a:lnTo>
                    <a:pt x="663843" y="162121"/>
                  </a:lnTo>
                  <a:lnTo>
                    <a:pt x="688491" y="201139"/>
                  </a:lnTo>
                  <a:lnTo>
                    <a:pt x="709984" y="243325"/>
                  </a:lnTo>
                  <a:lnTo>
                    <a:pt x="728091" y="288379"/>
                  </a:lnTo>
                  <a:lnTo>
                    <a:pt x="742578" y="336002"/>
                  </a:lnTo>
                  <a:lnTo>
                    <a:pt x="753214" y="385894"/>
                  </a:lnTo>
                  <a:lnTo>
                    <a:pt x="759766" y="437756"/>
                  </a:lnTo>
                  <a:lnTo>
                    <a:pt x="762002" y="491287"/>
                  </a:lnTo>
                  <a:lnTo>
                    <a:pt x="759766" y="544818"/>
                  </a:lnTo>
                  <a:lnTo>
                    <a:pt x="753214" y="596680"/>
                  </a:lnTo>
                  <a:lnTo>
                    <a:pt x="742578" y="646572"/>
                  </a:lnTo>
                  <a:lnTo>
                    <a:pt x="728091" y="694195"/>
                  </a:lnTo>
                  <a:lnTo>
                    <a:pt x="709984" y="739249"/>
                  </a:lnTo>
                  <a:lnTo>
                    <a:pt x="688491" y="781435"/>
                  </a:lnTo>
                  <a:lnTo>
                    <a:pt x="663843" y="820453"/>
                  </a:lnTo>
                  <a:lnTo>
                    <a:pt x="636274" y="856003"/>
                  </a:lnTo>
                  <a:lnTo>
                    <a:pt x="606015" y="887785"/>
                  </a:lnTo>
                  <a:lnTo>
                    <a:pt x="573299" y="915500"/>
                  </a:lnTo>
                  <a:lnTo>
                    <a:pt x="538359" y="938848"/>
                  </a:lnTo>
                  <a:lnTo>
                    <a:pt x="501427" y="957529"/>
                  </a:lnTo>
                  <a:lnTo>
                    <a:pt x="462734" y="971244"/>
                  </a:lnTo>
                  <a:lnTo>
                    <a:pt x="422515" y="979692"/>
                  </a:lnTo>
                  <a:lnTo>
                    <a:pt x="381001" y="982575"/>
                  </a:lnTo>
                  <a:lnTo>
                    <a:pt x="339486" y="979692"/>
                  </a:lnTo>
                  <a:lnTo>
                    <a:pt x="299267" y="971244"/>
                  </a:lnTo>
                  <a:lnTo>
                    <a:pt x="260575" y="957529"/>
                  </a:lnTo>
                  <a:lnTo>
                    <a:pt x="223642" y="938848"/>
                  </a:lnTo>
                  <a:lnTo>
                    <a:pt x="188702" y="915500"/>
                  </a:lnTo>
                  <a:lnTo>
                    <a:pt x="155986" y="887785"/>
                  </a:lnTo>
                  <a:lnTo>
                    <a:pt x="125728" y="856003"/>
                  </a:lnTo>
                  <a:lnTo>
                    <a:pt x="98158" y="820453"/>
                  </a:lnTo>
                  <a:lnTo>
                    <a:pt x="73511" y="781435"/>
                  </a:lnTo>
                  <a:lnTo>
                    <a:pt x="52017" y="739249"/>
                  </a:lnTo>
                  <a:lnTo>
                    <a:pt x="33911" y="694195"/>
                  </a:lnTo>
                  <a:lnTo>
                    <a:pt x="19423" y="646572"/>
                  </a:lnTo>
                  <a:lnTo>
                    <a:pt x="8787" y="596680"/>
                  </a:lnTo>
                  <a:lnTo>
                    <a:pt x="2235" y="544818"/>
                  </a:lnTo>
                  <a:lnTo>
                    <a:pt x="0" y="49128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135206" y="12634844"/>
              <a:ext cx="747395" cy="430530"/>
            </a:xfrm>
            <a:custGeom>
              <a:avLst/>
              <a:gdLst/>
              <a:ahLst/>
              <a:cxnLst/>
              <a:rect l="l" t="t" r="r" b="b"/>
              <a:pathLst>
                <a:path w="747395" h="430530">
                  <a:moveTo>
                    <a:pt x="528100" y="75794"/>
                  </a:moveTo>
                  <a:lnTo>
                    <a:pt x="0" y="363150"/>
                  </a:lnTo>
                  <a:lnTo>
                    <a:pt x="36423" y="430082"/>
                  </a:lnTo>
                  <a:lnTo>
                    <a:pt x="564520" y="142728"/>
                  </a:lnTo>
                  <a:lnTo>
                    <a:pt x="528100" y="75794"/>
                  </a:lnTo>
                  <a:close/>
                </a:path>
                <a:path w="747395" h="430530">
                  <a:moveTo>
                    <a:pt x="706967" y="57583"/>
                  </a:moveTo>
                  <a:lnTo>
                    <a:pt x="561568" y="57583"/>
                  </a:lnTo>
                  <a:lnTo>
                    <a:pt x="597992" y="124515"/>
                  </a:lnTo>
                  <a:lnTo>
                    <a:pt x="564520" y="142728"/>
                  </a:lnTo>
                  <a:lnTo>
                    <a:pt x="600938" y="209659"/>
                  </a:lnTo>
                  <a:lnTo>
                    <a:pt x="706967" y="57583"/>
                  </a:lnTo>
                  <a:close/>
                </a:path>
                <a:path w="747395" h="430530">
                  <a:moveTo>
                    <a:pt x="561568" y="57583"/>
                  </a:moveTo>
                  <a:lnTo>
                    <a:pt x="528100" y="75794"/>
                  </a:lnTo>
                  <a:lnTo>
                    <a:pt x="564520" y="142728"/>
                  </a:lnTo>
                  <a:lnTo>
                    <a:pt x="597992" y="124515"/>
                  </a:lnTo>
                  <a:lnTo>
                    <a:pt x="561568" y="57583"/>
                  </a:lnTo>
                  <a:close/>
                </a:path>
                <a:path w="747395" h="430530">
                  <a:moveTo>
                    <a:pt x="747115" y="0"/>
                  </a:moveTo>
                  <a:lnTo>
                    <a:pt x="491680" y="8860"/>
                  </a:lnTo>
                  <a:lnTo>
                    <a:pt x="528100" y="75794"/>
                  </a:lnTo>
                  <a:lnTo>
                    <a:pt x="561568" y="57583"/>
                  </a:lnTo>
                  <a:lnTo>
                    <a:pt x="706967" y="57583"/>
                  </a:lnTo>
                  <a:lnTo>
                    <a:pt x="7471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946669B-C25B-E804-9970-E9A2BFD4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325183"/>
            <a:ext cx="12001500" cy="133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817BBB-E030-3A66-213D-555BB9517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420" y="3747979"/>
            <a:ext cx="2540000" cy="469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FEFE3C-9FD6-A77F-3C7B-B3E5DEF4E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679" y="5803529"/>
            <a:ext cx="5003800" cy="533400"/>
          </a:xfrm>
          <a:prstGeom prst="rect">
            <a:avLst/>
          </a:prstGeom>
        </p:spPr>
      </p:pic>
      <p:sp>
        <p:nvSpPr>
          <p:cNvPr id="29" name="object 11">
            <a:extLst>
              <a:ext uri="{FF2B5EF4-FFF2-40B4-BE49-F238E27FC236}">
                <a16:creationId xmlns:a16="http://schemas.microsoft.com/office/drawing/2014/main" id="{C0F83AD4-FA5D-096D-BB12-487ADA6B4EB5}"/>
              </a:ext>
            </a:extLst>
          </p:cNvPr>
          <p:cNvSpPr/>
          <p:nvPr/>
        </p:nvSpPr>
        <p:spPr>
          <a:xfrm>
            <a:off x="7190233" y="3119630"/>
            <a:ext cx="3433572" cy="23393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F9FD-A705-C447-BD53-6DB9ABA3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B80F-1805-4B41-8E67-05737AB8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(Review)</a:t>
            </a:r>
          </a:p>
          <a:p>
            <a:r>
              <a:rPr lang="en-US" dirty="0"/>
              <a:t>Logistic Regression (Classification)</a:t>
            </a:r>
          </a:p>
          <a:p>
            <a:r>
              <a:rPr lang="en-US" dirty="0"/>
              <a:t>Optimization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8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6711" y="217548"/>
            <a:ext cx="4807304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</a:t>
            </a:r>
            <a:r>
              <a:rPr spc="-300" dirty="0"/>
              <a:t> </a:t>
            </a:r>
            <a:r>
              <a:rPr spc="-118" dirty="0"/>
              <a:t>Regression</a:t>
            </a:r>
          </a:p>
        </p:txBody>
      </p:sp>
      <p:sp>
        <p:nvSpPr>
          <p:cNvPr id="14" name="object 14"/>
          <p:cNvSpPr/>
          <p:nvPr/>
        </p:nvSpPr>
        <p:spPr>
          <a:xfrm>
            <a:off x="7190767" y="3114213"/>
            <a:ext cx="392748" cy="160020"/>
          </a:xfrm>
          <a:custGeom>
            <a:avLst/>
            <a:gdLst/>
            <a:ahLst/>
            <a:cxnLst/>
            <a:rect l="l" t="t" r="r" b="b"/>
            <a:pathLst>
              <a:path w="785495" h="320040">
                <a:moveTo>
                  <a:pt x="784885" y="0"/>
                </a:moveTo>
                <a:lnTo>
                  <a:pt x="0" y="0"/>
                </a:lnTo>
                <a:lnTo>
                  <a:pt x="0" y="320039"/>
                </a:lnTo>
                <a:lnTo>
                  <a:pt x="784885" y="320039"/>
                </a:lnTo>
                <a:lnTo>
                  <a:pt x="784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2855" y="3406708"/>
            <a:ext cx="5489665" cy="110030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317818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Learning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rate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11594" y="3576631"/>
            <a:ext cx="708343" cy="644208"/>
            <a:chOff x="4975187" y="7153262"/>
            <a:chExt cx="1416685" cy="1288415"/>
          </a:xfrm>
        </p:grpSpPr>
        <p:sp>
          <p:nvSpPr>
            <p:cNvPr id="19" name="object 19"/>
            <p:cNvSpPr/>
            <p:nvPr/>
          </p:nvSpPr>
          <p:spPr>
            <a:xfrm>
              <a:off x="5610707" y="7172312"/>
              <a:ext cx="762000" cy="982980"/>
            </a:xfrm>
            <a:custGeom>
              <a:avLst/>
              <a:gdLst/>
              <a:ahLst/>
              <a:cxnLst/>
              <a:rect l="l" t="t" r="r" b="b"/>
              <a:pathLst>
                <a:path w="762000" h="982979">
                  <a:moveTo>
                    <a:pt x="0" y="491287"/>
                  </a:moveTo>
                  <a:lnTo>
                    <a:pt x="2235" y="437756"/>
                  </a:lnTo>
                  <a:lnTo>
                    <a:pt x="8787" y="385894"/>
                  </a:lnTo>
                  <a:lnTo>
                    <a:pt x="19423" y="336002"/>
                  </a:lnTo>
                  <a:lnTo>
                    <a:pt x="33911" y="288379"/>
                  </a:lnTo>
                  <a:lnTo>
                    <a:pt x="52017" y="243325"/>
                  </a:lnTo>
                  <a:lnTo>
                    <a:pt x="73511" y="201139"/>
                  </a:lnTo>
                  <a:lnTo>
                    <a:pt x="98158" y="162121"/>
                  </a:lnTo>
                  <a:lnTo>
                    <a:pt x="125728" y="126572"/>
                  </a:lnTo>
                  <a:lnTo>
                    <a:pt x="155986" y="94790"/>
                  </a:lnTo>
                  <a:lnTo>
                    <a:pt x="188702" y="67075"/>
                  </a:lnTo>
                  <a:lnTo>
                    <a:pt x="223642" y="43727"/>
                  </a:lnTo>
                  <a:lnTo>
                    <a:pt x="260575" y="25046"/>
                  </a:lnTo>
                  <a:lnTo>
                    <a:pt x="299267" y="11331"/>
                  </a:lnTo>
                  <a:lnTo>
                    <a:pt x="339486" y="2882"/>
                  </a:lnTo>
                  <a:lnTo>
                    <a:pt x="381001" y="0"/>
                  </a:lnTo>
                  <a:lnTo>
                    <a:pt x="422515" y="2882"/>
                  </a:lnTo>
                  <a:lnTo>
                    <a:pt x="462734" y="11331"/>
                  </a:lnTo>
                  <a:lnTo>
                    <a:pt x="501427" y="25046"/>
                  </a:lnTo>
                  <a:lnTo>
                    <a:pt x="538359" y="43727"/>
                  </a:lnTo>
                  <a:lnTo>
                    <a:pt x="573299" y="67075"/>
                  </a:lnTo>
                  <a:lnTo>
                    <a:pt x="606015" y="94790"/>
                  </a:lnTo>
                  <a:lnTo>
                    <a:pt x="636274" y="126572"/>
                  </a:lnTo>
                  <a:lnTo>
                    <a:pt x="663843" y="162121"/>
                  </a:lnTo>
                  <a:lnTo>
                    <a:pt x="688491" y="201139"/>
                  </a:lnTo>
                  <a:lnTo>
                    <a:pt x="709984" y="243325"/>
                  </a:lnTo>
                  <a:lnTo>
                    <a:pt x="728091" y="288379"/>
                  </a:lnTo>
                  <a:lnTo>
                    <a:pt x="742578" y="336002"/>
                  </a:lnTo>
                  <a:lnTo>
                    <a:pt x="753214" y="385894"/>
                  </a:lnTo>
                  <a:lnTo>
                    <a:pt x="759766" y="437756"/>
                  </a:lnTo>
                  <a:lnTo>
                    <a:pt x="762002" y="491287"/>
                  </a:lnTo>
                  <a:lnTo>
                    <a:pt x="759766" y="544818"/>
                  </a:lnTo>
                  <a:lnTo>
                    <a:pt x="753214" y="596680"/>
                  </a:lnTo>
                  <a:lnTo>
                    <a:pt x="742578" y="646572"/>
                  </a:lnTo>
                  <a:lnTo>
                    <a:pt x="728091" y="694195"/>
                  </a:lnTo>
                  <a:lnTo>
                    <a:pt x="709984" y="739249"/>
                  </a:lnTo>
                  <a:lnTo>
                    <a:pt x="688491" y="781435"/>
                  </a:lnTo>
                  <a:lnTo>
                    <a:pt x="663843" y="820453"/>
                  </a:lnTo>
                  <a:lnTo>
                    <a:pt x="636274" y="856003"/>
                  </a:lnTo>
                  <a:lnTo>
                    <a:pt x="606015" y="887785"/>
                  </a:lnTo>
                  <a:lnTo>
                    <a:pt x="573299" y="915500"/>
                  </a:lnTo>
                  <a:lnTo>
                    <a:pt x="538359" y="938848"/>
                  </a:lnTo>
                  <a:lnTo>
                    <a:pt x="501427" y="957529"/>
                  </a:lnTo>
                  <a:lnTo>
                    <a:pt x="462734" y="971244"/>
                  </a:lnTo>
                  <a:lnTo>
                    <a:pt x="422515" y="979692"/>
                  </a:lnTo>
                  <a:lnTo>
                    <a:pt x="381001" y="982575"/>
                  </a:lnTo>
                  <a:lnTo>
                    <a:pt x="339486" y="979692"/>
                  </a:lnTo>
                  <a:lnTo>
                    <a:pt x="299267" y="971244"/>
                  </a:lnTo>
                  <a:lnTo>
                    <a:pt x="260575" y="957529"/>
                  </a:lnTo>
                  <a:lnTo>
                    <a:pt x="223642" y="938848"/>
                  </a:lnTo>
                  <a:lnTo>
                    <a:pt x="188702" y="915500"/>
                  </a:lnTo>
                  <a:lnTo>
                    <a:pt x="155986" y="887785"/>
                  </a:lnTo>
                  <a:lnTo>
                    <a:pt x="125728" y="856003"/>
                  </a:lnTo>
                  <a:lnTo>
                    <a:pt x="98158" y="820453"/>
                  </a:lnTo>
                  <a:lnTo>
                    <a:pt x="73511" y="781435"/>
                  </a:lnTo>
                  <a:lnTo>
                    <a:pt x="52017" y="739249"/>
                  </a:lnTo>
                  <a:lnTo>
                    <a:pt x="33911" y="694195"/>
                  </a:lnTo>
                  <a:lnTo>
                    <a:pt x="19423" y="646572"/>
                  </a:lnTo>
                  <a:lnTo>
                    <a:pt x="8787" y="596680"/>
                  </a:lnTo>
                  <a:lnTo>
                    <a:pt x="2235" y="544818"/>
                  </a:lnTo>
                  <a:lnTo>
                    <a:pt x="0" y="49128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975187" y="8010995"/>
              <a:ext cx="747395" cy="430530"/>
            </a:xfrm>
            <a:custGeom>
              <a:avLst/>
              <a:gdLst/>
              <a:ahLst/>
              <a:cxnLst/>
              <a:rect l="l" t="t" r="r" b="b"/>
              <a:pathLst>
                <a:path w="747395" h="430529">
                  <a:moveTo>
                    <a:pt x="528103" y="75791"/>
                  </a:moveTo>
                  <a:lnTo>
                    <a:pt x="0" y="363143"/>
                  </a:lnTo>
                  <a:lnTo>
                    <a:pt x="36423" y="430085"/>
                  </a:lnTo>
                  <a:lnTo>
                    <a:pt x="564521" y="142723"/>
                  </a:lnTo>
                  <a:lnTo>
                    <a:pt x="528103" y="75791"/>
                  </a:lnTo>
                  <a:close/>
                </a:path>
                <a:path w="747395" h="430529">
                  <a:moveTo>
                    <a:pt x="706967" y="57581"/>
                  </a:moveTo>
                  <a:lnTo>
                    <a:pt x="561568" y="57581"/>
                  </a:lnTo>
                  <a:lnTo>
                    <a:pt x="597992" y="124510"/>
                  </a:lnTo>
                  <a:lnTo>
                    <a:pt x="564521" y="142723"/>
                  </a:lnTo>
                  <a:lnTo>
                    <a:pt x="600938" y="209651"/>
                  </a:lnTo>
                  <a:lnTo>
                    <a:pt x="706967" y="57581"/>
                  </a:lnTo>
                  <a:close/>
                </a:path>
                <a:path w="747395" h="430529">
                  <a:moveTo>
                    <a:pt x="561568" y="57581"/>
                  </a:moveTo>
                  <a:lnTo>
                    <a:pt x="528103" y="75791"/>
                  </a:lnTo>
                  <a:lnTo>
                    <a:pt x="564521" y="142723"/>
                  </a:lnTo>
                  <a:lnTo>
                    <a:pt x="597992" y="124510"/>
                  </a:lnTo>
                  <a:lnTo>
                    <a:pt x="561568" y="57581"/>
                  </a:lnTo>
                  <a:close/>
                </a:path>
                <a:path w="747395" h="430529">
                  <a:moveTo>
                    <a:pt x="747115" y="0"/>
                  </a:moveTo>
                  <a:lnTo>
                    <a:pt x="491680" y="8851"/>
                  </a:lnTo>
                  <a:lnTo>
                    <a:pt x="528103" y="75791"/>
                  </a:lnTo>
                  <a:lnTo>
                    <a:pt x="561568" y="57581"/>
                  </a:lnTo>
                  <a:lnTo>
                    <a:pt x="706967" y="57581"/>
                  </a:lnTo>
                  <a:lnTo>
                    <a:pt x="7471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01872" y="4932934"/>
            <a:ext cx="6127750" cy="111697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14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classification,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want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output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probability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map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probabilities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sigmoid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loss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(BCE)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compare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30FF7-61E8-84C4-7AD4-DB540C34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96" y="3510416"/>
            <a:ext cx="5003800" cy="533400"/>
          </a:xfrm>
          <a:prstGeom prst="rect">
            <a:avLst/>
          </a:prstGeom>
        </p:spPr>
      </p:pic>
      <p:sp>
        <p:nvSpPr>
          <p:cNvPr id="5" name="object 11">
            <a:extLst>
              <a:ext uri="{FF2B5EF4-FFF2-40B4-BE49-F238E27FC236}">
                <a16:creationId xmlns:a16="http://schemas.microsoft.com/office/drawing/2014/main" id="{D35F37F2-5B1D-44C1-2A7D-77101CFC7E20}"/>
              </a:ext>
            </a:extLst>
          </p:cNvPr>
          <p:cNvSpPr/>
          <p:nvPr/>
        </p:nvSpPr>
        <p:spPr>
          <a:xfrm>
            <a:off x="7190233" y="3119630"/>
            <a:ext cx="3433572" cy="233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6B9E2-B664-D98D-647E-7C603552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1325183"/>
            <a:ext cx="12001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5733" y="217548"/>
            <a:ext cx="4728282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</a:t>
            </a:r>
            <a:r>
              <a:rPr spc="-300" dirty="0"/>
              <a:t> </a:t>
            </a:r>
            <a:r>
              <a:rPr spc="-118" dirty="0"/>
              <a:t>Regression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17115" y="1990408"/>
          <a:ext cx="7158990" cy="22964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5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400" spc="-140" dirty="0">
                          <a:latin typeface="Trebuchet MS"/>
                          <a:cs typeface="Trebuchet MS"/>
                        </a:rPr>
                        <a:t>Linear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0" dirty="0">
                          <a:latin typeface="Trebuchet MS"/>
                          <a:cs typeface="Trebuchet MS"/>
                        </a:rPr>
                        <a:t>Regression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400" spc="-140" dirty="0">
                          <a:latin typeface="Trebuchet MS"/>
                          <a:cs typeface="Trebuchet MS"/>
                        </a:rPr>
                        <a:t>Logistic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0" dirty="0">
                          <a:latin typeface="Trebuchet MS"/>
                          <a:cs typeface="Trebuchet MS"/>
                        </a:rPr>
                        <a:t>Regression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0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2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0" dirty="0">
                          <a:latin typeface="Trebuchet MS"/>
                          <a:cs typeface="Trebuchet MS"/>
                        </a:rPr>
                        <a:t>Regression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2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35" dirty="0">
                          <a:latin typeface="Trebuchet MS"/>
                          <a:cs typeface="Trebuchet MS"/>
                        </a:rPr>
                        <a:t>Classification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97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spc="-70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predict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55" dirty="0">
                          <a:latin typeface="Trebuchet MS"/>
                          <a:cs typeface="Trebuchet MS"/>
                        </a:rPr>
                        <a:t>target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value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0" dirty="0">
                          <a:latin typeface="Trebuchet MS"/>
                          <a:cs typeface="Trebuchet MS"/>
                        </a:rPr>
                        <a:t>any</a:t>
                      </a:r>
                      <a:r>
                        <a:rPr sz="14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10" dirty="0">
                          <a:latin typeface="Trebuchet MS"/>
                          <a:cs typeface="Trebuchet MS"/>
                        </a:rPr>
                        <a:t>input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value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702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596265">
                        <a:lnSpc>
                          <a:spcPct val="102200"/>
                        </a:lnSpc>
                        <a:spcBef>
                          <a:spcPts val="440"/>
                        </a:spcBef>
                      </a:pPr>
                      <a:r>
                        <a:rPr sz="1400" spc="-70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predict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probability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10" dirty="0">
                          <a:latin typeface="Trebuchet MS"/>
                          <a:cs typeface="Trebuchet MS"/>
                        </a:rPr>
                        <a:t>input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value  </a:t>
                      </a:r>
                      <a:r>
                        <a:rPr sz="1400" spc="-90" dirty="0">
                          <a:latin typeface="Trebuchet MS"/>
                          <a:cs typeface="Trebuchet MS"/>
                        </a:rPr>
                        <a:t>belongs </a:t>
                      </a:r>
                      <a:r>
                        <a:rPr sz="1400" spc="-114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specific</a:t>
                      </a:r>
                      <a:r>
                        <a:rPr sz="1400" spc="-5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55" dirty="0">
                          <a:latin typeface="Trebuchet MS"/>
                          <a:cs typeface="Trebuchet MS"/>
                        </a:rPr>
                        <a:t>target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210" dirty="0">
                          <a:latin typeface="Trebuchet MS"/>
                          <a:cs typeface="Trebuchet MS"/>
                        </a:rPr>
                        <a:t>Target: </a:t>
                      </a:r>
                      <a:r>
                        <a:rPr sz="1400" spc="-155" dirty="0">
                          <a:latin typeface="Trebuchet MS"/>
                          <a:cs typeface="Trebuchet MS"/>
                        </a:rPr>
                        <a:t>Real</a:t>
                      </a:r>
                      <a:r>
                        <a:rPr sz="14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Values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210" dirty="0">
                          <a:latin typeface="Trebuchet MS"/>
                          <a:cs typeface="Trebuchet MS"/>
                        </a:rPr>
                        <a:t>Target: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Discrete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14" dirty="0">
                          <a:latin typeface="Trebuchet MS"/>
                          <a:cs typeface="Trebuchet MS"/>
                        </a:rPr>
                        <a:t>values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45" dirty="0">
                          <a:latin typeface="Trebuchet MS"/>
                          <a:cs typeface="Trebuchet MS"/>
                        </a:rPr>
                        <a:t>Graph: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Straight</a:t>
                      </a:r>
                      <a:r>
                        <a:rPr sz="1400" spc="-2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Line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45" dirty="0">
                          <a:latin typeface="Trebuchet MS"/>
                          <a:cs typeface="Trebuchet MS"/>
                        </a:rPr>
                        <a:t>Graph: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S-curve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2BBD-7408-4847-4AC3-2DDC61A6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What do we do for many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D9DC-6AA5-8066-DEBF-646AB7EF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Sigmoid</a:t>
            </a:r>
          </a:p>
          <a:p>
            <a:r>
              <a:rPr lang="en-PK" dirty="0"/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3959803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62B756-623D-C14D-B016-5C7BC25F6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Slight Detour: A Look at Optimization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FE4F96-B82B-3F43-A948-C0DD994A5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41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4B79-02FF-03EB-D701-A87F2EEE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02042-A601-9050-ABC5-D5C717281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PK" dirty="0"/>
              <a:t>Unconstrained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5EFA-2E1C-79EE-80D9-3A9C7AD160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D7B14-54E7-BD22-736E-22168B946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PK" dirty="0"/>
              <a:t>Constrained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32B39-E096-9DD3-5C1F-F03ACD4E55C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75BA2-4C47-F76A-40C1-C6DEF814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3427413"/>
            <a:ext cx="2362200" cy="78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B44B7-6C89-4557-E4E7-C4B2B448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2" y="3319462"/>
            <a:ext cx="5130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2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C5A9-EE83-9843-BC34-7EC5090B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 approximation of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B29F-B57A-9F44-B075-1A5C0CA10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1" dirty="0"/>
              <a:t>Let’s have a look at the Taylor series approximation of function of single and multiple variables: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ui-sans-serif"/>
            </a:endParaRPr>
          </a:p>
          <a:p>
            <a:pPr marL="0" indent="0" algn="l">
              <a:buNone/>
            </a:pPr>
            <a:r>
              <a:rPr lang="en-US" b="0" i="0" dirty="0">
                <a:effectLst/>
              </a:rPr>
              <a:t>The Taylor Series is a mathematical concept used to approximate functions. Given a sufficiently differentiable function, its Taylor Series expansion allows us to express the function as an infinite sum of terms calculated from the values of its derivatives at a single point. This is particularly useful in various fields, including physics, engineering, and economics, for simplifying complex functions and in numerical methods.</a:t>
            </a:r>
          </a:p>
          <a:p>
            <a:pPr marL="0" indent="0">
              <a:buNone/>
            </a:pPr>
            <a:br>
              <a:rPr lang="en-US" dirty="0"/>
            </a:b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1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C5A9-EE83-9843-BC34-7EC5090B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 approximation of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B29F-B57A-9F44-B075-1A5C0CA10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/>
              <a:t>Let’s have a look at the Taylor series approximation of function of single and multiple variables: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ui-sans-serif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</a:rPr>
              <a:t>Function Approximation</a:t>
            </a:r>
            <a:r>
              <a:rPr lang="en-US" b="0" i="0" dirty="0">
                <a:solidFill>
                  <a:srgbClr val="374151"/>
                </a:solidFill>
                <a:effectLst/>
              </a:rPr>
              <a:t>: The Taylor Series approximates a function</a:t>
            </a:r>
            <a:r>
              <a:rPr lang="en-US" dirty="0">
                <a:solidFill>
                  <a:srgbClr val="374151"/>
                </a:solidFill>
              </a:rPr>
              <a:t> </a:t>
            </a:r>
            <a:r>
              <a:rPr lang="en-US" b="0" i="1" dirty="0">
                <a:solidFill>
                  <a:srgbClr val="374151"/>
                </a:solidFill>
                <a:effectLst/>
              </a:rPr>
              <a:t>f</a:t>
            </a:r>
            <a:r>
              <a:rPr lang="en-US" b="0" i="0" dirty="0">
                <a:solidFill>
                  <a:srgbClr val="374151"/>
                </a:solidFill>
                <a:effectLst/>
              </a:rPr>
              <a:t>(</a:t>
            </a:r>
            <a:r>
              <a:rPr lang="en-US" b="0" i="1" dirty="0">
                <a:solidFill>
                  <a:srgbClr val="374151"/>
                </a:solidFill>
                <a:effectLst/>
              </a:rPr>
              <a:t>x</a:t>
            </a:r>
            <a:r>
              <a:rPr lang="en-US" b="0" i="0" dirty="0">
                <a:solidFill>
                  <a:srgbClr val="374151"/>
                </a:solidFill>
                <a:effectLst/>
              </a:rPr>
              <a:t>) around a specific point </a:t>
            </a:r>
            <a:r>
              <a:rPr lang="en-US" b="0" i="1" dirty="0">
                <a:solidFill>
                  <a:srgbClr val="374151"/>
                </a:solidFill>
                <a:effectLst/>
              </a:rPr>
              <a:t>a</a:t>
            </a:r>
            <a:r>
              <a:rPr lang="en-US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</a:rPr>
              <a:t>Infinite Series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: The approximation is made using an infinite sum of terms derived from the derivatives of the function at that point.</a:t>
            </a:r>
          </a:p>
          <a:p>
            <a:pPr marL="0" indent="0">
              <a:buNone/>
            </a:pPr>
            <a:br>
              <a:rPr lang="en-US" dirty="0"/>
            </a:b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math equation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E60D7A9F-DF32-742B-8765-44FB5A2F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15" y="5278590"/>
            <a:ext cx="7772400" cy="14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2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EEBD-5803-070F-EB86-90E95558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Direction of maximum increase and decrease for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C407-B4A2-4263-FCA8-BA21F0B2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Gradient direction is the direction of maximum increase for a function</a:t>
            </a:r>
          </a:p>
          <a:p>
            <a:r>
              <a:rPr lang="en-PK" dirty="0"/>
              <a:t>Negative gradient is the direction of maximum decrease for a function </a:t>
            </a:r>
          </a:p>
        </p:txBody>
      </p:sp>
    </p:spTree>
    <p:extLst>
      <p:ext uri="{BB962C8B-B14F-4D97-AF65-F5344CB8AC3E}">
        <p14:creationId xmlns:p14="http://schemas.microsoft.com/office/powerpoint/2010/main" val="370519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6512" y="357011"/>
            <a:ext cx="7657051" cy="137835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69"/>
              <a:t>Line </a:t>
            </a:r>
            <a:r>
              <a:rPr spc="-139"/>
              <a:t>Search </a:t>
            </a:r>
            <a:r>
              <a:rPr spc="-129"/>
              <a:t>Framework </a:t>
            </a:r>
            <a:r>
              <a:rPr spc="-99"/>
              <a:t>for </a:t>
            </a:r>
            <a:r>
              <a:rPr spc="-89"/>
              <a:t>Unconstrained</a:t>
            </a:r>
            <a:r>
              <a:rPr spc="-59"/>
              <a:t> </a:t>
            </a:r>
            <a:r>
              <a:rPr spc="-40"/>
              <a:t>Minimization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96937" y="2156961"/>
            <a:ext cx="145968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0" lvl="0" indent="0" algn="l" defTabSz="914400" rtl="0" eaLnBrk="1" fontAlgn="auto" latinLnBrk="0" hangingPunct="1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87" b="0" i="1" u="none" strike="noStrike" kern="1200" cap="none" spc="12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0" sz="13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0677" y="1928722"/>
            <a:ext cx="161823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0" lvl="0" indent="0" algn="l" defTabSz="914400" rtl="0" eaLnBrk="1" fontAlgn="auto" latinLnBrk="0" hangingPunct="1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minimize</a:t>
            </a:r>
            <a:r>
              <a:rPr kumimoji="0" sz="1982" b="0" i="0" u="none" strike="noStrike" kern="1200" cap="none" spc="33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1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0" sz="1982" b="0" i="0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0" sz="1982" b="0" i="1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1982" b="0" i="0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6177" y="2614410"/>
            <a:ext cx="6480495" cy="2664852"/>
          </a:xfrm>
          <a:prstGeom prst="rect">
            <a:avLst/>
          </a:prstGeom>
        </p:spPr>
        <p:txBody>
          <a:bodyPr vert="horz" wrap="square" lIns="0" tIns="114510" rIns="0" bIns="0" rtlCol="0">
            <a:spAutoFit/>
          </a:bodyPr>
          <a:lstStyle/>
          <a:p>
            <a:pPr marL="75503" marR="0" lvl="0" indent="0" algn="l" defTabSz="914400" rtl="0" eaLnBrk="1" fontAlgn="auto" latinLnBrk="0" hangingPunct="1">
              <a:lnSpc>
                <a:spcPct val="100000"/>
              </a:lnSpc>
              <a:spcBef>
                <a:spcPts val="9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1" i="0" u="none" strike="noStrike" kern="1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Solution</a:t>
            </a:r>
            <a:r>
              <a:rPr kumimoji="0" sz="1982" b="1" i="0" u="none" strike="noStrike" kern="1200" cap="none" spc="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</a:t>
            </a:r>
            <a:r>
              <a:rPr kumimoji="0" sz="1982" b="1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Template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  <a:p>
            <a:pPr marL="75503" marR="0" lvl="0" indent="0" algn="l" defTabSz="914400" rtl="0" eaLnBrk="1" fontAlgn="auto" latinLnBrk="0" hangingPunct="1">
              <a:lnSpc>
                <a:spcPts val="2378"/>
              </a:lnSpc>
              <a:spcBef>
                <a:spcPts val="7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1" u="none" strike="noStrike" kern="1200" cap="none" spc="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</a:t>
            </a:r>
            <a:r>
              <a:rPr kumimoji="0" sz="1982" b="0" i="0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0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5503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choose a starting point,</a:t>
            </a:r>
            <a:r>
              <a:rPr kumimoji="0" sz="1982" b="0" i="0" u="none" strike="noStrike" kern="1200" cap="none" spc="-5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1" u="none" strike="noStrike" kern="1200" cap="none" spc="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0" u="none" strike="noStrike" kern="1200" cap="none" spc="30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2081" b="0" i="0" u="none" strike="noStrike" kern="1200" cap="none" spc="0" normalizeH="0" baseline="2777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503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while (not</a:t>
            </a:r>
            <a:r>
              <a:rPr kumimoji="0" sz="1982" b="0" i="0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converged)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7633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choose a search direction,</a:t>
            </a:r>
            <a:r>
              <a:rPr kumimoji="0" sz="1982" b="0" i="0" u="none" strike="noStrike" kern="1200" cap="none" spc="-55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1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0" sz="2081" b="0" i="1" u="none" strike="noStrike" kern="1200" cap="none" spc="103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endParaRPr kumimoji="0" sz="2081" b="0" i="0" u="none" strike="noStrike" kern="1200" cap="none" spc="0" normalizeH="0" baseline="2777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76338" marR="60402" lvl="0" indent="0" algn="l" defTabSz="914400" rtl="0" eaLnBrk="1" fontAlgn="auto" latinLnBrk="0" hangingPunct="1">
              <a:lnSpc>
                <a:spcPts val="2378"/>
              </a:lnSpc>
              <a:spcBef>
                <a:spcPts val="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choose a step size in the search direction,</a:t>
            </a:r>
            <a:r>
              <a:rPr kumimoji="0" sz="1982" b="0" i="0" u="none" strike="noStrike" kern="1200" cap="none" spc="-5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 </a:t>
            </a:r>
            <a:r>
              <a:rPr kumimoji="0" sz="1982" b="0" i="1" u="none" strike="noStrike" kern="1200" cap="none" spc="13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20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2081" b="0" i="0" u="none" strike="noStrike" kern="1200" cap="none" spc="20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+1</a:t>
            </a:r>
            <a:r>
              <a:rPr kumimoji="0" sz="2081" b="0" i="0" u="none" strike="noStrike" kern="1200" cap="none" spc="371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</a:t>
            </a:r>
            <a:r>
              <a:rPr kumimoji="0" sz="1982" b="0" i="0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7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119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2081" b="0" i="1" u="none" strike="noStrike" kern="1200" cap="none" spc="281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0" sz="1982" b="0" i="0" u="none" strike="noStrike" kern="1200" cap="none" spc="-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0" sz="1982" b="0" i="1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0" sz="2081" b="0" i="1" u="none" strike="noStrike" kern="1200" cap="none" spc="103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endParaRPr kumimoji="0" sz="2081" b="0" i="0" u="none" strike="noStrike" kern="1200" cap="none" spc="0" normalizeH="0" baseline="2777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76338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1" u="none" strike="noStrike" kern="1200" cap="none" spc="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1" u="none" strike="noStrike" kern="1200" cap="none" spc="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</a:t>
            </a:r>
            <a:r>
              <a:rPr kumimoji="0" sz="1982" b="0" i="0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1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312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1326" y="357011"/>
            <a:ext cx="3556093" cy="137835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89"/>
              <a:t>Backtracking </a:t>
            </a:r>
            <a:r>
              <a:rPr spc="-69"/>
              <a:t>Line</a:t>
            </a:r>
            <a:r>
              <a:rPr spc="-109"/>
              <a:t> </a:t>
            </a:r>
            <a:r>
              <a:rPr spc="-139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2287" y="2189394"/>
            <a:ext cx="6669248" cy="2317269"/>
          </a:xfrm>
          <a:prstGeom prst="rect">
            <a:avLst/>
          </a:prstGeom>
        </p:spPr>
        <p:txBody>
          <a:bodyPr vert="horz" wrap="square" lIns="0" tIns="174910" rIns="0" bIns="0" rtlCol="0">
            <a:spAutoFit/>
          </a:bodyPr>
          <a:lstStyle/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377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Simple </a:t>
            </a:r>
            <a:r>
              <a:rPr kumimoji="0" sz="1982" b="0" i="0" u="none" strike="noStrike" kern="1200" cap="none" spc="-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and </a:t>
            </a:r>
            <a:r>
              <a:rPr kumimoji="0" sz="1982" b="0" i="0" u="none" strike="noStrike" kern="1200" cap="none" spc="-7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eﬀective 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strategy </a:t>
            </a:r>
            <a:r>
              <a:rPr kumimoji="0" sz="1982" b="0" i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for </a:t>
            </a:r>
            <a:r>
              <a:rPr kumimoji="0" sz="1982" b="0" i="0" u="none" strike="noStrike" kern="1200" cap="none" spc="-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line</a:t>
            </a:r>
            <a:r>
              <a:rPr kumimoji="0" sz="1982" b="0" i="0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0" u="none" strike="noStrike" kern="1200" cap="none" spc="-14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search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14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Reduce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incrementally: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 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β</a:t>
            </a:r>
            <a:r>
              <a:rPr kumimoji="0" sz="1982" b="0" i="1" u="none" strike="noStrike" kern="1200" cap="none" spc="-30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179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Termination</a:t>
            </a:r>
            <a:r>
              <a:rPr kumimoji="0" sz="1982" b="0" i="0" u="none" strike="noStrike" kern="1200" cap="none" spc="8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condition:</a:t>
            </a:r>
            <a:r>
              <a:rPr kumimoji="0" sz="1982" b="0" i="0" u="none" strike="noStrike" kern="1200" cap="none" spc="32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1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0" sz="1982" b="0" i="1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8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0" sz="1982" b="0" i="1" u="none" strike="noStrike" kern="1200" cap="none" spc="8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133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2081" b="0" i="1" u="none" strike="noStrike" kern="1200" cap="none" spc="268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tp</a:t>
            </a:r>
            <a:r>
              <a:rPr kumimoji="0" sz="2081" b="0" i="1" u="none" strike="noStrike" kern="1200" cap="none" spc="162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0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0" sz="1982" b="0" i="0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36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≤</a:t>
            </a:r>
            <a:r>
              <a:rPr kumimoji="0" sz="1982" b="0" i="0" u="none" strike="noStrike" kern="1200" cap="none" spc="-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r>
              <a:rPr kumimoji="0" sz="1982" b="0" i="1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0" sz="1982" b="0" i="1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0" sz="1982" b="0" i="1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162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0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32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αt</a:t>
            </a:r>
            <a:r>
              <a:rPr kumimoji="0" sz="1982" b="0" i="1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22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∇</a:t>
            </a:r>
            <a:r>
              <a:rPr kumimoji="0" sz="1982" b="0" i="1" u="none" strike="noStrike" kern="1200" cap="none" spc="22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0" sz="1982" b="0" i="1" u="none" strike="noStrike" kern="1200" cap="none" spc="-17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17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0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0" sz="2081" b="0" i="1" u="none" strike="noStrike" kern="1200" cap="none" spc="17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0" sz="2081" b="0" i="1" u="none" strike="noStrike" kern="1200" cap="none" spc="17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endParaRPr kumimoji="0" sz="2081" b="0" i="0" u="none" strike="noStrike" kern="1200" cap="none" spc="0" normalizeH="0" baseline="2777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179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Curvature </a:t>
            </a:r>
            <a:r>
              <a:rPr kumimoji="0" sz="1982" b="0" i="0" u="none" strike="noStrike" kern="1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condition </a:t>
            </a:r>
            <a:r>
              <a:rPr kumimoji="0" sz="1982" b="0" i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automatically</a:t>
            </a:r>
            <a:r>
              <a:rPr kumimoji="0" sz="1982" b="0" i="0" u="none" strike="noStrike" kern="1200" cap="none" spc="-7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0" u="none" strike="noStrike" kern="1200" cap="none" spc="-8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satisﬁed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Algorithm </a:t>
            </a:r>
            <a:r>
              <a:rPr kumimoji="0" sz="1982" b="0" i="0" u="none" strike="noStrike" kern="1200" cap="none" spc="-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parameters: </a:t>
            </a:r>
            <a:r>
              <a:rPr kumimoji="0" sz="1982" b="0" i="1" u="none" strike="noStrike" kern="1200" cap="none" spc="21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α </a:t>
            </a:r>
            <a:r>
              <a:rPr kumimoji="0" sz="1982" b="0" i="0" u="none" strike="noStrike" kern="1200" cap="none" spc="-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and</a:t>
            </a:r>
            <a:r>
              <a:rPr kumimoji="0" sz="1982" b="0" i="0" u="none" strike="noStrike" kern="1200" cap="none" spc="13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β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423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68DC6FFC-99B2-C04D-81E1-7F7F3EB21F3A}"/>
              </a:ext>
            </a:extLst>
          </p:cNvPr>
          <p:cNvSpPr txBox="1">
            <a:spLocks/>
          </p:cNvSpPr>
          <p:nvPr/>
        </p:nvSpPr>
        <p:spPr>
          <a:xfrm>
            <a:off x="50528" y="308046"/>
            <a:ext cx="6935788" cy="668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Regression VS classification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8940AB-497D-5F4F-A5F5-3ABDDB6C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22" y="932"/>
            <a:ext cx="4500950" cy="128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2DE36ACC-54C3-8E49-ABEA-CBEF014BF995}"/>
              </a:ext>
            </a:extLst>
          </p:cNvPr>
          <p:cNvSpPr txBox="1">
            <a:spLocks/>
          </p:cNvSpPr>
          <p:nvPr/>
        </p:nvSpPr>
        <p:spPr>
          <a:xfrm>
            <a:off x="923925" y="3678866"/>
            <a:ext cx="6935788" cy="4766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Classification: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7698B2E7-9960-BC40-8DDB-34F5D2B28F1E}"/>
              </a:ext>
            </a:extLst>
          </p:cNvPr>
          <p:cNvSpPr txBox="1">
            <a:spLocks/>
          </p:cNvSpPr>
          <p:nvPr/>
        </p:nvSpPr>
        <p:spPr>
          <a:xfrm>
            <a:off x="752474" y="1288939"/>
            <a:ext cx="6935788" cy="6630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5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3900" indent="-3683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3524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5113" indent="-4572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sv-S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</a:t>
            </a: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sv-S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polynomial</a:t>
            </a: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): for </a:t>
            </a:r>
            <a:r>
              <a:rPr kumimoji="0" lang="sv-S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  <a:endParaRPr kumimoji="0" lang="sv-S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B7345BE-7EDB-3643-BF99-88A0FE62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4424665"/>
            <a:ext cx="7522892" cy="221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8331A3B-F62A-CE47-ABB4-8057D1A76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9" y="1778995"/>
            <a:ext cx="8045838" cy="184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97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6283" y="840450"/>
            <a:ext cx="2965928" cy="39007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0" lvl="0" indent="0" algn="l" defTabSz="914400" rtl="0" eaLnBrk="1" fontAlgn="auto" latinLnBrk="0" hangingPunct="1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78" b="1" i="0" u="none" strike="noStrike" kern="1200" cap="none" spc="-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Sample </a:t>
            </a:r>
            <a:r>
              <a:rPr kumimoji="0" sz="2378" b="1" i="0" u="none" strike="noStrike" kern="1200" cap="none" spc="-13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Search</a:t>
            </a:r>
            <a:r>
              <a:rPr kumimoji="0" sz="2378" b="1" i="0" u="none" strike="noStrike" kern="1200" cap="none" spc="-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</a:t>
            </a:r>
            <a:r>
              <a:rPr kumimoji="0" sz="2378" b="1" i="0" u="none" strike="noStrike" kern="1200" cap="none" spc="-7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Paths</a:t>
            </a:r>
            <a:endParaRPr kumimoji="0" sz="23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34774" y="2027375"/>
            <a:ext cx="8154729" cy="3273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11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0755" y="357011"/>
            <a:ext cx="6516988" cy="137835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89"/>
              <a:t>Steepest </a:t>
            </a:r>
            <a:r>
              <a:rPr spc="-99"/>
              <a:t>Descent </a:t>
            </a:r>
            <a:r>
              <a:rPr spc="-40"/>
              <a:t>with </a:t>
            </a:r>
            <a:r>
              <a:rPr spc="-89"/>
              <a:t>Backtracking </a:t>
            </a:r>
            <a:r>
              <a:rPr spc="-50"/>
              <a:t>in</a:t>
            </a:r>
            <a:r>
              <a:rPr spc="-277"/>
              <a:t> </a:t>
            </a:r>
            <a:r>
              <a:rPr spc="-20"/>
              <a:t>Matlab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8480" y="1735370"/>
            <a:ext cx="6924690" cy="487951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0" lvl="0" indent="0" algn="l" defTabSz="914400" rtl="0" eaLnBrk="1" fontAlgn="auto" latinLnBrk="0" hangingPunct="1">
              <a:lnSpc>
                <a:spcPts val="2378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function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=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backtrackLineSearch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(f, gk, pk,</a:t>
            </a:r>
            <a:r>
              <a:rPr kumimoji="0" sz="1982" b="0" i="0" u="none" strike="noStrike" kern="1200" cap="none" spc="-38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xk)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  <a:tab pos="360777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 = 0.1; b</a:t>
            </a:r>
            <a:r>
              <a:rPr kumimoji="0" sz="1982" b="0" i="0" u="none" strike="noStrike" kern="1200" cap="none" spc="-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1982" b="0" i="0" u="none" strike="noStrike" kern="1200" cap="none" spc="-14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0.8;	</a:t>
            </a:r>
            <a:r>
              <a:rPr kumimoji="0" sz="1982" b="0" i="1" u="none" strike="noStrike" kern="1200" cap="none" spc="-159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 </a:t>
            </a:r>
            <a:r>
              <a:rPr kumimoji="0" sz="1982" b="0" i="1" u="none" strike="noStrike" kern="1200" cap="none" spc="218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α </a:t>
            </a:r>
            <a:r>
              <a:rPr kumimoji="0" sz="1982" b="0" i="1" u="none" strike="noStrike" kern="1200" cap="none" spc="-159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and 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β</a:t>
            </a:r>
            <a:r>
              <a:rPr kumimoji="0" sz="1982" b="0" i="1" u="none" strike="noStrike" kern="1200" cap="none" spc="208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-159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parameters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=</a:t>
            </a:r>
            <a:r>
              <a:rPr kumimoji="0" sz="1982" b="0" i="0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	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while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 f(xk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pk)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f(xk)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gk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'*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pk</a:t>
            </a:r>
            <a:r>
              <a:rPr kumimoji="0" sz="1982" b="0" i="0" u="none" strike="noStrike" kern="1200" cap="none" spc="-20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= b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1" i="0" u="none" strike="noStrike" kern="1200" cap="none" spc="-17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	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end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4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function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[x, hist] =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steepestDescentBT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(f, grad,</a:t>
            </a:r>
            <a:r>
              <a:rPr kumimoji="0" sz="1982" b="0" i="0" u="none" strike="noStrike" kern="1200" cap="none" spc="-33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x0)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 = x0; hist = x0; tol =</a:t>
            </a:r>
            <a:r>
              <a:rPr kumimoji="0" sz="1982" b="0" i="0" u="none" strike="noStrike" kern="1200" cap="none" spc="-18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1e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	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while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(norm(grad(x))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sz="1982" b="1" i="0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tol)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 =</a:t>
            </a:r>
            <a:r>
              <a:rPr kumimoji="0" sz="1982" b="0" i="0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grad(x);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= backtrackLineSearch(f, grad(x), p, x);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 = x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1" i="0" u="none" strike="noStrike" kern="1200" cap="none" spc="-18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7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hist = [hist</a:t>
            </a:r>
            <a:r>
              <a:rPr kumimoji="0" sz="1982" b="0" i="0" u="none" strike="noStrike" kern="1200" cap="none" spc="-17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x];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8	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end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3255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/>
        </p:nvSpPr>
        <p:spPr>
          <a:xfrm>
            <a:off x="1863027" y="206635"/>
            <a:ext cx="6713099" cy="147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  <a:latin typeface="Arial"/>
              </a:rPr>
              <a:t>Gradient Descent</a:t>
            </a:r>
          </a:p>
        </p:txBody>
      </p:sp>
      <p:pic>
        <p:nvPicPr>
          <p:cNvPr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413000"/>
            <a:ext cx="8534400" cy="203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708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389" y="1013254"/>
            <a:ext cx="2943225" cy="3843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6578750" y="4459867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8498227" y="4197467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Arial"/>
              </a:rPr>
              <a:t>original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3015702" y="4236032"/>
            <a:ext cx="3012599" cy="878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708052" y="5153200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Arial"/>
              </a:rPr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4556501" y="4937333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7376452" y="485710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flipV="1">
            <a:off x="4556500" y="1099752"/>
            <a:ext cx="0" cy="383758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3620202" y="1193514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W_2</a:t>
            </a:r>
          </a:p>
        </p:txBody>
      </p:sp>
    </p:spTree>
    <p:extLst>
      <p:ext uri="{BB962C8B-B14F-4D97-AF65-F5344CB8AC3E}">
        <p14:creationId xmlns:p14="http://schemas.microsoft.com/office/powerpoint/2010/main" val="116256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1863025" y="206635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  <a:latin typeface="Arial"/>
              </a:rPr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1949102" y="1330235"/>
            <a:ext cx="79553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SzPct val="100000"/>
              <a:buFontTx/>
              <a:buChar char="-"/>
            </a:pPr>
            <a:r>
              <a:rPr lang="en" sz="2000" dirty="0">
                <a:solidFill>
                  <a:srgbClr val="000000"/>
                </a:solidFill>
                <a:latin typeface="Arial"/>
              </a:rPr>
              <a:t>only use a small portion of the training set to compute the gradient.</a:t>
            </a:r>
          </a:p>
        </p:txBody>
      </p:sp>
      <p:pic>
        <p:nvPicPr>
          <p:cNvPr id="1137" name="Shape 1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64" y="2134967"/>
            <a:ext cx="8524875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 txBox="1"/>
          <p:nvPr/>
        </p:nvSpPr>
        <p:spPr>
          <a:xfrm>
            <a:off x="1863027" y="4849235"/>
            <a:ext cx="764343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000000"/>
                </a:solidFill>
                <a:latin typeface="Arial"/>
              </a:rPr>
              <a:t>Common mini-batch sizes are 32/64/128 examples</a:t>
            </a:r>
          </a:p>
          <a:p>
            <a:r>
              <a:rPr lang="en" sz="2000" dirty="0">
                <a:solidFill>
                  <a:srgbClr val="000000"/>
                </a:solidFill>
                <a:latin typeface="Arial"/>
              </a:rPr>
              <a:t>e.g. Krizhevsky ILSVRC ConvNet used 256 examples</a:t>
            </a:r>
          </a:p>
        </p:txBody>
      </p:sp>
    </p:spTree>
    <p:extLst>
      <p:ext uri="{BB962C8B-B14F-4D97-AF65-F5344CB8AC3E}">
        <p14:creationId xmlns:p14="http://schemas.microsoft.com/office/powerpoint/2010/main" val="2575830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225" y="1073495"/>
            <a:ext cx="4405500" cy="4697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6340750" y="1186249"/>
            <a:ext cx="4164000" cy="42509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000000"/>
                </a:solidFill>
                <a:latin typeface="Arial"/>
              </a:rPr>
              <a:t>Example of optimization progress while training a neural network. </a:t>
            </a:r>
          </a:p>
          <a:p>
            <a:endParaRPr sz="2000" dirty="0">
              <a:solidFill>
                <a:srgbClr val="000000"/>
              </a:solidFill>
              <a:latin typeface="Arial"/>
            </a:endParaRPr>
          </a:p>
          <a:p>
            <a:r>
              <a:rPr lang="en" sz="2000" dirty="0">
                <a:solidFill>
                  <a:srgbClr val="000000"/>
                </a:solidFill>
                <a:latin typeface="Arial"/>
              </a:rPr>
              <a:t>(Loss over mini-batches goes down over time.)</a:t>
            </a:r>
          </a:p>
        </p:txBody>
      </p:sp>
    </p:spTree>
    <p:extLst>
      <p:ext uri="{BB962C8B-B14F-4D97-AF65-F5344CB8AC3E}">
        <p14:creationId xmlns:p14="http://schemas.microsoft.com/office/powerpoint/2010/main" val="2179489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663" y="1458097"/>
            <a:ext cx="4371975" cy="438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458097"/>
            <a:ext cx="4405500" cy="4275592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1845601" y="193967"/>
            <a:ext cx="8678036" cy="54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FFFFFF"/>
                </a:solidFill>
                <a:latin typeface="Arial"/>
              </a:rPr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1698345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 txBox="1"/>
          <p:nvPr/>
        </p:nvSpPr>
        <p:spPr>
          <a:xfrm>
            <a:off x="1863025" y="206635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  <a:latin typeface="Arial"/>
              </a:rPr>
              <a:t>Mini-batch Gradient Descent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949102" y="1330235"/>
            <a:ext cx="79553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0000"/>
                </a:solidFill>
                <a:latin typeface="Arial"/>
              </a:rPr>
              <a:t>only use a small portion of the training set to compute the gradient.</a:t>
            </a:r>
          </a:p>
        </p:txBody>
      </p:sp>
      <p:pic>
        <p:nvPicPr>
          <p:cNvPr id="1161" name="Shape 1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64" y="2134967"/>
            <a:ext cx="8524875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1863027" y="4849235"/>
            <a:ext cx="67841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000000"/>
                </a:solidFill>
                <a:latin typeface="Arial"/>
              </a:rPr>
              <a:t>Common mini-batch sizes are 32/64/128 examples</a:t>
            </a:r>
          </a:p>
          <a:p>
            <a:r>
              <a:rPr lang="en" sz="2000" dirty="0">
                <a:solidFill>
                  <a:srgbClr val="000000"/>
                </a:solidFill>
                <a:latin typeface="Arial"/>
              </a:rPr>
              <a:t>e.g. Krizhevsky ILSVRC ConvNet used 256 examples</a:t>
            </a:r>
          </a:p>
        </p:txBody>
      </p:sp>
      <p:sp>
        <p:nvSpPr>
          <p:cNvPr id="1163" name="Shape 1163"/>
          <p:cNvSpPr/>
          <p:nvPr/>
        </p:nvSpPr>
        <p:spPr>
          <a:xfrm>
            <a:off x="2070227" y="4000933"/>
            <a:ext cx="6249599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Shape 1164"/>
          <p:cNvSpPr txBox="1"/>
          <p:nvPr/>
        </p:nvSpPr>
        <p:spPr>
          <a:xfrm>
            <a:off x="8260875" y="4329535"/>
            <a:ext cx="2736000" cy="164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we will look at more fancy update formulas</a:t>
            </a:r>
          </a:p>
          <a:p>
            <a:r>
              <a:rPr lang="en">
                <a:solidFill>
                  <a:srgbClr val="FF0000"/>
                </a:solidFill>
                <a:latin typeface="Arial"/>
              </a:rPr>
              <a:t>(momentum, Adagrad, RMSProp, Adam, …)</a:t>
            </a:r>
          </a:p>
        </p:txBody>
      </p:sp>
      <p:cxnSp>
        <p:nvCxnSpPr>
          <p:cNvPr id="1165" name="Shape 1165"/>
          <p:cNvCxnSpPr/>
          <p:nvPr/>
        </p:nvCxnSpPr>
        <p:spPr>
          <a:xfrm rot="10800000">
            <a:off x="7490074" y="4341568"/>
            <a:ext cx="652500" cy="794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64478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1122"/>
          <p:cNvCxnSpPr/>
          <p:nvPr/>
        </p:nvCxnSpPr>
        <p:spPr>
          <a:xfrm flipH="1">
            <a:off x="4583468" y="1881520"/>
            <a:ext cx="263016" cy="105432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1123"/>
          <p:cNvSpPr txBox="1"/>
          <p:nvPr/>
        </p:nvSpPr>
        <p:spPr>
          <a:xfrm>
            <a:off x="3263288" y="4942175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original W</a:t>
            </a:r>
          </a:p>
        </p:txBody>
      </p:sp>
      <p:cxnSp>
        <p:nvCxnSpPr>
          <p:cNvPr id="9" name="Shape 1124"/>
          <p:cNvCxnSpPr/>
          <p:nvPr/>
        </p:nvCxnSpPr>
        <p:spPr>
          <a:xfrm flipV="1">
            <a:off x="4212637" y="3940424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" name="Shape 1125"/>
          <p:cNvSpPr txBox="1"/>
          <p:nvPr/>
        </p:nvSpPr>
        <p:spPr>
          <a:xfrm>
            <a:off x="3806149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T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rue negative gradient direction</a:t>
            </a:r>
          </a:p>
        </p:txBody>
      </p:sp>
      <p:cxnSp>
        <p:nvCxnSpPr>
          <p:cNvPr id="11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13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15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Minibatch updates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05725" y="2418785"/>
            <a:ext cx="8191200" cy="1645800"/>
            <a:chOff x="267999" y="1290025"/>
            <a:chExt cx="8191200" cy="1645800"/>
          </a:xfrm>
        </p:grpSpPr>
        <p:sp>
          <p:nvSpPr>
            <p:cNvPr id="17" name="Shape 159"/>
            <p:cNvSpPr/>
            <p:nvPr/>
          </p:nvSpPr>
          <p:spPr>
            <a:xfrm rot="5400000">
              <a:off x="4151277" y="1047078"/>
              <a:ext cx="425099" cy="2115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Shape 161"/>
            <p:cNvSpPr/>
            <p:nvPr/>
          </p:nvSpPr>
          <p:spPr>
            <a:xfrm rot="5400000">
              <a:off x="3540699" y="-1982675"/>
              <a:ext cx="1645800" cy="81912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Shape 162"/>
            <p:cNvSpPr/>
            <p:nvPr/>
          </p:nvSpPr>
          <p:spPr>
            <a:xfrm rot="5400000">
              <a:off x="3665266" y="-1362686"/>
              <a:ext cx="1397100" cy="69515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" name="Shape 163"/>
            <p:cNvSpPr/>
            <p:nvPr/>
          </p:nvSpPr>
          <p:spPr>
            <a:xfrm rot="5400000">
              <a:off x="3816429" y="-611095"/>
              <a:ext cx="1094400" cy="5447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" name="Shape 164"/>
            <p:cNvSpPr/>
            <p:nvPr/>
          </p:nvSpPr>
          <p:spPr>
            <a:xfrm rot="5400000">
              <a:off x="3943962" y="24191"/>
              <a:ext cx="839399" cy="4177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Shape 165"/>
            <p:cNvSpPr/>
            <p:nvPr/>
          </p:nvSpPr>
          <p:spPr>
            <a:xfrm rot="5400000">
              <a:off x="4057759" y="590436"/>
              <a:ext cx="611699" cy="3044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Shape 167"/>
            <p:cNvSpPr/>
            <p:nvPr/>
          </p:nvSpPr>
          <p:spPr>
            <a:xfrm>
              <a:off x="2450375" y="2660090"/>
              <a:ext cx="135299" cy="135299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" name="Shape 168"/>
            <p:cNvSpPr/>
            <p:nvPr/>
          </p:nvSpPr>
          <p:spPr>
            <a:xfrm>
              <a:off x="4273650" y="1976727"/>
              <a:ext cx="240600" cy="240600"/>
            </a:xfrm>
            <a:prstGeom prst="smileyFace">
              <a:avLst>
                <a:gd name="adj" fmla="val 4653"/>
              </a:avLst>
            </a:prstGeom>
            <a:solidFill>
              <a:srgbClr val="F9CB9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25" name="Shape 186"/>
          <p:cNvCxnSpPr/>
          <p:nvPr/>
        </p:nvCxnSpPr>
        <p:spPr>
          <a:xfrm flipV="1">
            <a:off x="4461542" y="3049288"/>
            <a:ext cx="121927" cy="793800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hape 185"/>
          <p:cNvCxnSpPr/>
          <p:nvPr/>
        </p:nvCxnSpPr>
        <p:spPr>
          <a:xfrm>
            <a:off x="4411121" y="3856499"/>
            <a:ext cx="594017" cy="67650"/>
          </a:xfrm>
          <a:prstGeom prst="straightConnector1">
            <a:avLst/>
          </a:prstGeom>
          <a:noFill/>
          <a:ln w="19050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417744-5568-A2EB-18A4-CEC896A21EBB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6545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hape 1122"/>
          <p:cNvCxnSpPr/>
          <p:nvPr/>
        </p:nvCxnSpPr>
        <p:spPr>
          <a:xfrm flipH="1">
            <a:off x="4411120" y="1881520"/>
            <a:ext cx="435364" cy="116776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1123"/>
          <p:cNvSpPr txBox="1"/>
          <p:nvPr/>
        </p:nvSpPr>
        <p:spPr>
          <a:xfrm>
            <a:off x="3263288" y="4942175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original W</a:t>
            </a:r>
          </a:p>
        </p:txBody>
      </p:sp>
      <p:cxnSp>
        <p:nvCxnSpPr>
          <p:cNvPr id="29" name="Shape 1124"/>
          <p:cNvCxnSpPr/>
          <p:nvPr/>
        </p:nvCxnSpPr>
        <p:spPr>
          <a:xfrm flipV="1">
            <a:off x="4212637" y="3940424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noisy gradient from minibatch</a:t>
            </a:r>
          </a:p>
        </p:txBody>
      </p:sp>
      <p:cxnSp>
        <p:nvCxnSpPr>
          <p:cNvPr id="31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33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35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Stochastic Gradient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205725" y="2418785"/>
            <a:ext cx="8191200" cy="1645800"/>
            <a:chOff x="267999" y="1290025"/>
            <a:chExt cx="8191200" cy="1645800"/>
          </a:xfrm>
        </p:grpSpPr>
        <p:sp>
          <p:nvSpPr>
            <p:cNvPr id="37" name="Shape 159"/>
            <p:cNvSpPr/>
            <p:nvPr/>
          </p:nvSpPr>
          <p:spPr>
            <a:xfrm rot="5400000">
              <a:off x="4151277" y="1047078"/>
              <a:ext cx="425099" cy="2115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" name="Shape 161"/>
            <p:cNvSpPr/>
            <p:nvPr/>
          </p:nvSpPr>
          <p:spPr>
            <a:xfrm rot="5400000">
              <a:off x="3540699" y="-1982675"/>
              <a:ext cx="1645800" cy="81912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" name="Shape 162"/>
            <p:cNvSpPr/>
            <p:nvPr/>
          </p:nvSpPr>
          <p:spPr>
            <a:xfrm rot="5400000">
              <a:off x="3665266" y="-1362686"/>
              <a:ext cx="1397100" cy="69515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" name="Shape 163"/>
            <p:cNvSpPr/>
            <p:nvPr/>
          </p:nvSpPr>
          <p:spPr>
            <a:xfrm rot="5400000">
              <a:off x="3816429" y="-611095"/>
              <a:ext cx="1094400" cy="5447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" name="Shape 164"/>
            <p:cNvSpPr/>
            <p:nvPr/>
          </p:nvSpPr>
          <p:spPr>
            <a:xfrm rot="5400000">
              <a:off x="3943962" y="24191"/>
              <a:ext cx="839399" cy="4177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" name="Shape 165"/>
            <p:cNvSpPr/>
            <p:nvPr/>
          </p:nvSpPr>
          <p:spPr>
            <a:xfrm rot="5400000">
              <a:off x="4057759" y="590436"/>
              <a:ext cx="611699" cy="3044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Shape 167"/>
            <p:cNvSpPr/>
            <p:nvPr/>
          </p:nvSpPr>
          <p:spPr>
            <a:xfrm>
              <a:off x="2450375" y="2660090"/>
              <a:ext cx="135299" cy="135299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Shape 168"/>
            <p:cNvSpPr/>
            <p:nvPr/>
          </p:nvSpPr>
          <p:spPr>
            <a:xfrm>
              <a:off x="4273650" y="1976727"/>
              <a:ext cx="240600" cy="240600"/>
            </a:xfrm>
            <a:prstGeom prst="smileyFace">
              <a:avLst>
                <a:gd name="adj" fmla="val 4653"/>
              </a:avLst>
            </a:prstGeom>
            <a:solidFill>
              <a:srgbClr val="F9CB9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5" name="Shape 186"/>
          <p:cNvCxnSpPr/>
          <p:nvPr/>
        </p:nvCxnSpPr>
        <p:spPr>
          <a:xfrm flipV="1">
            <a:off x="4461542" y="3049288"/>
            <a:ext cx="121927" cy="793800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186"/>
          <p:cNvCxnSpPr>
            <a:stCxn id="43" idx="7"/>
          </p:cNvCxnSpPr>
          <p:nvPr/>
        </p:nvCxnSpPr>
        <p:spPr>
          <a:xfrm flipV="1">
            <a:off x="4503586" y="3201688"/>
            <a:ext cx="232282" cy="60697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186"/>
          <p:cNvCxnSpPr>
            <a:stCxn id="43" idx="4"/>
          </p:cNvCxnSpPr>
          <p:nvPr/>
        </p:nvCxnSpPr>
        <p:spPr>
          <a:xfrm flipH="1" flipV="1">
            <a:off x="4331447" y="3105487"/>
            <a:ext cx="124304" cy="8186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1122"/>
          <p:cNvCxnSpPr/>
          <p:nvPr/>
        </p:nvCxnSpPr>
        <p:spPr>
          <a:xfrm flipH="1">
            <a:off x="4746572" y="1881519"/>
            <a:ext cx="99912" cy="122396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2FB1C8-7FB6-19EE-A325-68588F8CD1A1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8509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/>
        </p:nvSpPr>
        <p:spPr>
          <a:xfrm>
            <a:off x="1792400" y="-93061"/>
            <a:ext cx="8229600" cy="925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b="1" dirty="0">
                <a:solidFill>
                  <a:srgbClr val="FFFFFF"/>
                </a:solidFill>
                <a:latin typeface="Arial"/>
              </a:rPr>
              <a:t>Interpreting a Linear Classifier</a:t>
            </a: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402" y="1190202"/>
            <a:ext cx="4846225" cy="474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512" y="1050133"/>
            <a:ext cx="3742324" cy="97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2621" y="2259779"/>
            <a:ext cx="1270475" cy="130516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7452777" y="3835468"/>
            <a:ext cx="3328799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00"/>
                </a:solidFill>
                <a:latin typeface="Arial"/>
              </a:rPr>
              <a:t>[32x32x3]</a:t>
            </a:r>
          </a:p>
          <a:p>
            <a:r>
              <a:rPr lang="en" sz="2400">
                <a:solidFill>
                  <a:srgbClr val="000000"/>
                </a:solidFill>
                <a:latin typeface="Arial"/>
              </a:rPr>
              <a:t>array of numbers 0...1</a:t>
            </a:r>
          </a:p>
          <a:p>
            <a:r>
              <a:rPr lang="en" sz="2400">
                <a:solidFill>
                  <a:srgbClr val="000000"/>
                </a:solidFill>
                <a:latin typeface="Arial"/>
              </a:rPr>
              <a:t>(3072 numbers total)</a:t>
            </a:r>
          </a:p>
        </p:txBody>
      </p:sp>
    </p:spTree>
    <p:extLst>
      <p:ext uri="{BB962C8B-B14F-4D97-AF65-F5344CB8AC3E}">
        <p14:creationId xmlns:p14="http://schemas.microsoft.com/office/powerpoint/2010/main" val="760995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1122"/>
          <p:cNvCxnSpPr/>
          <p:nvPr/>
        </p:nvCxnSpPr>
        <p:spPr>
          <a:xfrm flipH="1">
            <a:off x="4475869" y="2188828"/>
            <a:ext cx="346706" cy="67953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Shape 1123"/>
          <p:cNvSpPr txBox="1"/>
          <p:nvPr/>
        </p:nvSpPr>
        <p:spPr>
          <a:xfrm>
            <a:off x="2628006" y="4869661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original W</a:t>
            </a:r>
          </a:p>
        </p:txBody>
      </p:sp>
      <p:cxnSp>
        <p:nvCxnSpPr>
          <p:cNvPr id="4" name="Shape 1124"/>
          <p:cNvCxnSpPr/>
          <p:nvPr/>
        </p:nvCxnSpPr>
        <p:spPr>
          <a:xfrm flipV="1">
            <a:off x="3517625" y="3857085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T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rue gradients in blue</a:t>
            </a:r>
            <a:br>
              <a:rPr lang="en" sz="2400" dirty="0">
                <a:solidFill>
                  <a:srgbClr val="000000"/>
                </a:solidFill>
                <a:latin typeface="Arial"/>
              </a:rPr>
            </a:br>
            <a:r>
              <a:rPr lang="en" sz="2400" dirty="0">
                <a:solidFill>
                  <a:srgbClr val="000000"/>
                </a:solidFill>
                <a:latin typeface="Arial"/>
              </a:rPr>
              <a:t>minibatch gradients in red</a:t>
            </a:r>
          </a:p>
        </p:txBody>
      </p:sp>
      <p:cxnSp>
        <p:nvCxnSpPr>
          <p:cNvPr id="6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8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10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Stochastic Gradient Descent</a:t>
            </a:r>
          </a:p>
        </p:txBody>
      </p:sp>
      <p:sp>
        <p:nvSpPr>
          <p:cNvPr id="11" name="Shape 159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Shape 161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Shape 16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Shape 163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hape 164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hape 165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Shape 167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168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" name="Shape 186"/>
          <p:cNvCxnSpPr/>
          <p:nvPr/>
        </p:nvCxnSpPr>
        <p:spPr>
          <a:xfrm flipV="1">
            <a:off x="3800304" y="3139590"/>
            <a:ext cx="170470" cy="601424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86"/>
          <p:cNvCxnSpPr>
            <a:stCxn id="17" idx="7"/>
          </p:cNvCxnSpPr>
          <p:nvPr/>
        </p:nvCxnSpPr>
        <p:spPr>
          <a:xfrm flipV="1">
            <a:off x="3853983" y="3331481"/>
            <a:ext cx="257469" cy="3616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186"/>
          <p:cNvCxnSpPr/>
          <p:nvPr/>
        </p:nvCxnSpPr>
        <p:spPr>
          <a:xfrm flipV="1">
            <a:off x="4122320" y="3105487"/>
            <a:ext cx="461148" cy="240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" name="Shape 186"/>
          <p:cNvCxnSpPr/>
          <p:nvPr/>
        </p:nvCxnSpPr>
        <p:spPr>
          <a:xfrm>
            <a:off x="4583468" y="3105487"/>
            <a:ext cx="131508" cy="240600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" name="Shape 186"/>
          <p:cNvCxnSpPr/>
          <p:nvPr/>
        </p:nvCxnSpPr>
        <p:spPr>
          <a:xfrm flipV="1">
            <a:off x="4122321" y="2935846"/>
            <a:ext cx="327933" cy="39563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" name="Shape 186"/>
          <p:cNvCxnSpPr/>
          <p:nvPr/>
        </p:nvCxnSpPr>
        <p:spPr>
          <a:xfrm>
            <a:off x="4583468" y="3105487"/>
            <a:ext cx="131508" cy="44205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" name="Shape 186"/>
          <p:cNvCxnSpPr/>
          <p:nvPr/>
        </p:nvCxnSpPr>
        <p:spPr>
          <a:xfrm flipV="1">
            <a:off x="4714976" y="3185327"/>
            <a:ext cx="163966" cy="358578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hape 186"/>
          <p:cNvCxnSpPr/>
          <p:nvPr/>
        </p:nvCxnSpPr>
        <p:spPr>
          <a:xfrm flipV="1">
            <a:off x="4714977" y="3326516"/>
            <a:ext cx="265657" cy="18581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" name="Shape 186"/>
          <p:cNvCxnSpPr/>
          <p:nvPr/>
        </p:nvCxnSpPr>
        <p:spPr>
          <a:xfrm flipV="1">
            <a:off x="4980633" y="3105487"/>
            <a:ext cx="103066" cy="22599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86"/>
          <p:cNvCxnSpPr/>
          <p:nvPr/>
        </p:nvCxnSpPr>
        <p:spPr>
          <a:xfrm flipV="1">
            <a:off x="4980633" y="3021089"/>
            <a:ext cx="0" cy="324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" name="Shape 1125"/>
          <p:cNvSpPr txBox="1"/>
          <p:nvPr/>
        </p:nvSpPr>
        <p:spPr>
          <a:xfrm>
            <a:off x="1867559" y="5590556"/>
            <a:ext cx="8529366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Gradients are noisy but still make good progress on average</a:t>
            </a:r>
            <a:endParaRPr lang="en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72474F-527F-06EB-529C-735716D17BD4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96358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1124"/>
          <p:cNvCxnSpPr/>
          <p:nvPr/>
        </p:nvCxnSpPr>
        <p:spPr>
          <a:xfrm flipV="1">
            <a:off x="4778835" y="3547545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Standard gradient</a:t>
            </a:r>
            <a:endParaRPr lang="en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8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10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You might be wondering…</a:t>
            </a:r>
          </a:p>
        </p:txBody>
      </p:sp>
      <p:sp>
        <p:nvSpPr>
          <p:cNvPr id="11" name="Shape 159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Shape 161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Shape 16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Shape 163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hape 164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hape 165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Shape 167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168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" name="Shape 186"/>
          <p:cNvCxnSpPr/>
          <p:nvPr/>
        </p:nvCxnSpPr>
        <p:spPr>
          <a:xfrm flipV="1">
            <a:off x="3800305" y="1894389"/>
            <a:ext cx="412333" cy="184662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86"/>
          <p:cNvCxnSpPr/>
          <p:nvPr/>
        </p:nvCxnSpPr>
        <p:spPr>
          <a:xfrm flipV="1">
            <a:off x="3873797" y="3346088"/>
            <a:ext cx="1924253" cy="37060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" name="Shape 1125"/>
          <p:cNvSpPr txBox="1"/>
          <p:nvPr/>
        </p:nvSpPr>
        <p:spPr>
          <a:xfrm>
            <a:off x="3142025" y="4617782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Can we compute this?</a:t>
            </a:r>
          </a:p>
        </p:txBody>
      </p:sp>
      <p:cxnSp>
        <p:nvCxnSpPr>
          <p:cNvPr id="34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63F2A3-5F87-E413-7648-EBAB3A5DBA6C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37922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zeros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>
                    <a:solidFill>
                      <a:srgbClr val="000000"/>
                    </a:solidFill>
                    <a:latin typeface="Arial"/>
                  </a:rPr>
                  <a:t>Based on the Taylor Series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:</a:t>
                </a:r>
              </a:p>
              <a:p>
                <a:endParaRPr lang="en-US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h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To find a zero of f, assume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so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h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And as an iteration: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30C0F2-00B9-8DDD-EAB3-F656DDC807FB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50368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optima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For zeros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At a local optima,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so we use: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′′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constant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quadratic), then Newton’s method finds the optimum in </a:t>
                </a:r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one step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More generally, Newton’s method has </a:t>
                </a:r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quadratic converge.</a:t>
                </a: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 r="-310" b="-30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DA420B-CC77-5793-28EA-E255ADB84F09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6329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  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To find an optimum of a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for high-dimensional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we want zeros of its gradient: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For zeros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with a vector displacement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Taylor’s expansion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the Hessian matrix of second derivatives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 The update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 r="-6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6DF2298-8660-BF91-DD5B-6C85897DF122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71507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1124"/>
          <p:cNvCxnSpPr/>
          <p:nvPr/>
        </p:nvCxnSpPr>
        <p:spPr>
          <a:xfrm flipV="1">
            <a:off x="4778835" y="3547545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Standard gradient</a:t>
            </a:r>
            <a:endParaRPr lang="en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8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10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 step</a:t>
            </a:r>
          </a:p>
        </p:txBody>
      </p:sp>
      <p:sp>
        <p:nvSpPr>
          <p:cNvPr id="11" name="Shape 159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Shape 161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Shape 16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Shape 163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hape 164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hape 165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Shape 167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168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" name="Shape 186"/>
          <p:cNvCxnSpPr/>
          <p:nvPr/>
        </p:nvCxnSpPr>
        <p:spPr>
          <a:xfrm flipV="1">
            <a:off x="3800305" y="1894389"/>
            <a:ext cx="412333" cy="184662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86"/>
          <p:cNvCxnSpPr/>
          <p:nvPr/>
        </p:nvCxnSpPr>
        <p:spPr>
          <a:xfrm flipV="1">
            <a:off x="3873797" y="3346088"/>
            <a:ext cx="1924253" cy="37060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" name="Shape 1125"/>
          <p:cNvSpPr txBox="1"/>
          <p:nvPr/>
        </p:nvSpPr>
        <p:spPr>
          <a:xfrm>
            <a:off x="3142025" y="4617782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Newton gradient step</a:t>
            </a:r>
          </a:p>
        </p:txBody>
      </p:sp>
      <p:cxnSp>
        <p:nvCxnSpPr>
          <p:cNvPr id="34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C35F06-48D8-4EE3-C8B9-190C6732017E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3464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The Newton update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Converges very fast, but rarely used in DL. Why?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7BFDE2C-F4BA-4D9D-EEEA-7CC932B0399D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10729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The Newton update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Converges very fast, but rarely used in DL. Why?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Too expensive: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has dimension M,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/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has dimension M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2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and takes O(M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3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) time to invert.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809622-90AC-C090-DB4F-3992B7A86C18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26257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The Newton update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Converges very fast, but rarely used in DL. Why?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Too expensive: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has dimension M,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/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has dimension M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2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and takes O(M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3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) time to invert.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Too unstable: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it involves a high-dimensional matrix inverse, which has poor numerical stability. The Hessian may even be singular.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4536CE9-0860-F2DC-817B-375AF6AF3438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30056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708936" y="139464"/>
            <a:ext cx="8702505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L-BFGS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There is an approximate Newton method that addresses these issues called L-BGFS, (Limited memory BFGS). 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BFGS is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Broyden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-Fletcher-Goldfarb-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Shanno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Idea: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compute a low-dimensional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directly</a:t>
                </a:r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Expense: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use a k-dimensional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,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Size is O(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kM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), cost is O(k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2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M). </a:t>
                </a: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Stability: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much better. Depends on largest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 r="-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D6C3A0-55E2-61A3-4D67-F848CD38B16E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0936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19" y="417085"/>
            <a:ext cx="3681070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3" dirty="0"/>
              <a:t>Recap</a:t>
            </a:r>
          </a:p>
        </p:txBody>
      </p:sp>
      <p:sp>
        <p:nvSpPr>
          <p:cNvPr id="3" name="object 3"/>
          <p:cNvSpPr/>
          <p:nvPr/>
        </p:nvSpPr>
        <p:spPr>
          <a:xfrm>
            <a:off x="6949440" y="2830068"/>
            <a:ext cx="3229356" cy="2191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619" y="1529614"/>
            <a:ext cx="7989253" cy="33855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indent="0" algn="l" defTabSz="914400" rtl="0" eaLnBrk="1" fontAlgn="auto" latinLnBrk="0" hangingPunct="1">
              <a:lnSpc>
                <a:spcPts val="2155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Design your</a:t>
            </a:r>
            <a:r>
              <a:rPr kumimoji="0" sz="1800" b="0" i="0" u="none" strike="noStrike" kern="1200" cap="none" spc="-2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Input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scalar linear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(line</a:t>
            </a:r>
            <a:r>
              <a:rPr kumimoji="0" sz="1800" b="0" i="0" u="none" strike="noStrike" kern="1200" cap="none" spc="-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fitting)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Fitting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polynomials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(synthetically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designing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features</a:t>
            </a:r>
            <a:r>
              <a:rPr kumimoji="0" sz="18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one-dimensional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input)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18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Design your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loss</a:t>
            </a:r>
            <a:r>
              <a:rPr kumimoji="0" sz="1800" b="0" i="0" u="none" strike="noStrike" kern="1200" cap="none" spc="-3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used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mean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squared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error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loss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throughout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0" marR="0" lvl="0" indent="0" algn="l" defTabSz="914400" rtl="0" eaLnBrk="1" fontAlgn="auto" latinLnBrk="0" hangingPunct="1">
              <a:lnSpc>
                <a:spcPts val="2155"/>
              </a:lnSpc>
              <a:spcBef>
                <a:spcPts val="17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Finding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optimal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parameter</a:t>
            </a:r>
            <a:r>
              <a:rPr kumimoji="0" sz="1800" b="0" i="0" u="none" strike="noStrike" kern="1200" cap="none" spc="-2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fitting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Closed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form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least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squares?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Why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1800" b="0" i="0" u="none" strike="noStrike" kern="1200" cap="none" spc="-10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 least</a:t>
            </a:r>
            <a:r>
              <a:rPr kumimoji="0" sz="1800" b="0" i="0" u="none" strike="noStrike" kern="1200" cap="none" spc="-4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squares?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closed</a:t>
            </a:r>
            <a:r>
              <a:rPr kumimoji="0" sz="1800" b="0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1355116"/>
            <a:ext cx="3681070" cy="348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Convergence 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Quadratic Convergence: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error decreases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quadratically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(Newton’s Method):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∝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  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where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𝑜𝑝𝑡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−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Linearly Convergence: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error decreases linearly: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≤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  <m:sup/>
                    </m:sSubSup>
                  </m:oMath>
                </a14:m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  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the </a:t>
                </a:r>
                <a:r>
                  <a:rPr lang="en-US" sz="2400" i="1" dirty="0">
                    <a:solidFill>
                      <a:srgbClr val="000000"/>
                    </a:solidFill>
                    <a:latin typeface="Arial"/>
                  </a:rPr>
                  <a:t>rate of convergence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SGD: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??</a:t>
                </a:r>
              </a:p>
              <a:p>
                <a:pPr algn="ctr"/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E2C6B6-E984-D62C-A367-8850D8099AB5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28292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Convergence Behavior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Quadratic Convergence: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error decreases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quadratically</a:t>
                </a:r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∝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  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so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Linearly Convergence: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error decreases linearly: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≤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  <m:sup/>
                    </m:sSubSup>
                  </m:oMath>
                </a14:m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 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so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SGD: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If learning rate is adjusted as 1/n, then (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Nemirofski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)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  is    O(1/n). </a:t>
                </a:r>
              </a:p>
              <a:p>
                <a:pPr algn="ctr"/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2624924-7A60-DF33-8BD8-A2848D0900D7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79227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Convergence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Quadratic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/>
                          </a:rPr>
                          <m:t>log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Linearly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    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SGD: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  is    O(1/n),                                time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1/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SGD is terrible compared to the others. Why is it used? </a:t>
                </a:r>
              </a:p>
              <a:p>
                <a:pPr algn="ctr"/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C76D2E-A858-1BF8-04B2-FFA7EEF5B820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37080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Convergence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Quadratic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/>
                          </a:rPr>
                          <m:t>log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Linearly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    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SGD: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  is    O(1/n),                                time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1/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SGD is </a:t>
                </a:r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good enough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for machine learning applications.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Remember “n” for SGD is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minibatch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count.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After 1 million updates,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order O(1/n) which is approaching floating point single precision.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CF57A11-ADD7-5BEA-A1FB-20C33DD80A36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48473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Momentum update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39" y="3567700"/>
            <a:ext cx="6410325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839" y="1411500"/>
            <a:ext cx="4143375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/>
          <p:nvPr/>
        </p:nvCxnSpPr>
        <p:spPr>
          <a:xfrm>
            <a:off x="4543325" y="2384600"/>
            <a:ext cx="0" cy="84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2" name="Shape 212"/>
          <p:cNvSpPr/>
          <p:nvPr/>
        </p:nvSpPr>
        <p:spPr>
          <a:xfrm>
            <a:off x="2951175" y="3882300"/>
            <a:ext cx="3643200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1619175" y="4925200"/>
            <a:ext cx="8998500" cy="8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- Physical interpretation as ball rolling down the loss function + friction (mu coefficient).</a:t>
            </a:r>
          </a:p>
          <a:p>
            <a:r>
              <a:rPr lang="en">
                <a:solidFill>
                  <a:srgbClr val="000000"/>
                </a:solidFill>
                <a:latin typeface="Arial"/>
              </a:rPr>
              <a:t>- mu = usually ~0.5, 0.9, or 0.99 (Sometimes annealed over time, e.g. from 0.5 -&gt; 0.99)</a:t>
            </a:r>
          </a:p>
        </p:txBody>
      </p:sp>
    </p:spTree>
    <p:extLst>
      <p:ext uri="{BB962C8B-B14F-4D97-AF65-F5344CB8AC3E}">
        <p14:creationId xmlns:p14="http://schemas.microsoft.com/office/powerpoint/2010/main" val="2562870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Momentum update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051" y="3580542"/>
            <a:ext cx="6410325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390" y="1394892"/>
            <a:ext cx="4143375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Shape 222"/>
          <p:cNvCxnSpPr/>
          <p:nvPr/>
        </p:nvCxnSpPr>
        <p:spPr>
          <a:xfrm>
            <a:off x="4543325" y="2384600"/>
            <a:ext cx="0" cy="84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3" name="Shape 223"/>
          <p:cNvSpPr/>
          <p:nvPr/>
        </p:nvSpPr>
        <p:spPr>
          <a:xfrm>
            <a:off x="2951175" y="3882300"/>
            <a:ext cx="3643200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1588550" y="4788333"/>
            <a:ext cx="8971800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buClr>
                <a:srgbClr val="FF0000"/>
              </a:buClr>
              <a:buSzPct val="100000"/>
              <a:buFontTx/>
              <a:buChar char="-"/>
            </a:pPr>
            <a:r>
              <a:rPr lang="en" sz="2000">
                <a:solidFill>
                  <a:srgbClr val="FF0000"/>
                </a:solidFill>
                <a:latin typeface="Arial"/>
              </a:rPr>
              <a:t>Allows a velocity to “build up” along shallow directions</a:t>
            </a:r>
          </a:p>
          <a:p>
            <a:pPr marL="457200" indent="-355600">
              <a:buClr>
                <a:srgbClr val="FF0000"/>
              </a:buClr>
              <a:buSzPct val="100000"/>
              <a:buFontTx/>
              <a:buChar char="-"/>
            </a:pPr>
            <a:r>
              <a:rPr lang="en" sz="2000">
                <a:solidFill>
                  <a:srgbClr val="FF0000"/>
                </a:solidFill>
                <a:latin typeface="Arial"/>
              </a:rPr>
              <a:t>Velocity becomes damped in steep direction due to quickly changing sign</a:t>
            </a:r>
          </a:p>
        </p:txBody>
      </p:sp>
      <p:sp>
        <p:nvSpPr>
          <p:cNvPr id="225" name="Shape 225"/>
          <p:cNvSpPr/>
          <p:nvPr/>
        </p:nvSpPr>
        <p:spPr>
          <a:xfrm>
            <a:off x="7214618" y="1028256"/>
            <a:ext cx="1408799" cy="2291251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8837897" y="1498737"/>
            <a:ext cx="1641899" cy="158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8437870" y="2374902"/>
            <a:ext cx="164999" cy="219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0232297" y="2484901"/>
            <a:ext cx="164999" cy="219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7927" y="955497"/>
            <a:ext cx="3621869" cy="133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0668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671" y="1023168"/>
            <a:ext cx="3636750" cy="48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799225" y="1023167"/>
            <a:ext cx="2402100" cy="3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solidFill>
                  <a:srgbClr val="FF0000"/>
                </a:solidFill>
                <a:latin typeface="Arial"/>
              </a:rPr>
              <a:t>SGD </a:t>
            </a:r>
          </a:p>
          <a:p>
            <a:r>
              <a:rPr lang="en" sz="3000">
                <a:solidFill>
                  <a:srgbClr val="000000"/>
                </a:solidFill>
                <a:latin typeface="Arial"/>
              </a:rPr>
              <a:t>vs</a:t>
            </a:r>
          </a:p>
          <a:p>
            <a:r>
              <a:rPr lang="en" sz="3000">
                <a:solidFill>
                  <a:srgbClr val="38761D"/>
                </a:solidFill>
                <a:latin typeface="Arial"/>
              </a:rPr>
              <a:t>Momentum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8027300" y="2610535"/>
            <a:ext cx="2705100" cy="269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latin typeface="Arial"/>
              </a:rPr>
              <a:t>notice momentum</a:t>
            </a:r>
          </a:p>
          <a:p>
            <a:r>
              <a:rPr lang="en" dirty="0">
                <a:solidFill>
                  <a:srgbClr val="38761D"/>
                </a:solidFill>
                <a:latin typeface="Arial"/>
              </a:rPr>
              <a:t>overshooting the target, but overall getting to the minimum much faster than vanilla SGD.</a:t>
            </a:r>
          </a:p>
        </p:txBody>
      </p:sp>
      <p:cxnSp>
        <p:nvCxnSpPr>
          <p:cNvPr id="238" name="Shape 238"/>
          <p:cNvCxnSpPr/>
          <p:nvPr/>
        </p:nvCxnSpPr>
        <p:spPr>
          <a:xfrm flipH="1">
            <a:off x="6479701" y="3193835"/>
            <a:ext cx="1520400" cy="12471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8962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1619177" y="97601"/>
            <a:ext cx="5622599" cy="652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sp>
        <p:nvSpPr>
          <p:cNvPr id="245" name="Shape 245"/>
          <p:cNvSpPr/>
          <p:nvPr/>
        </p:nvSpPr>
        <p:spPr>
          <a:xfrm>
            <a:off x="2791346" y="4630185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6" name="Shape 246"/>
          <p:cNvCxnSpPr>
            <a:stCxn id="245" idx="6"/>
          </p:cNvCxnSpPr>
          <p:nvPr/>
        </p:nvCxnSpPr>
        <p:spPr>
          <a:xfrm>
            <a:off x="2961746" y="4743785"/>
            <a:ext cx="132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7" name="Shape 247"/>
          <p:cNvSpPr txBox="1"/>
          <p:nvPr/>
        </p:nvSpPr>
        <p:spPr>
          <a:xfrm>
            <a:off x="3095951" y="4852835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gradient</a:t>
            </a:r>
          </a:p>
          <a:p>
            <a:r>
              <a:rPr lang="en">
                <a:solidFill>
                  <a:srgbClr val="FF0000"/>
                </a:solidFill>
                <a:latin typeface="Arial"/>
              </a:rPr>
              <a:t>step</a:t>
            </a:r>
          </a:p>
        </p:txBody>
      </p:sp>
      <p:cxnSp>
        <p:nvCxnSpPr>
          <p:cNvPr id="248" name="Shape 248"/>
          <p:cNvCxnSpPr>
            <a:stCxn id="245" idx="0"/>
          </p:cNvCxnSpPr>
          <p:nvPr/>
        </p:nvCxnSpPr>
        <p:spPr>
          <a:xfrm rot="10800000" flipH="1">
            <a:off x="2876546" y="3064985"/>
            <a:ext cx="640800" cy="15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9" name="Shape 249"/>
          <p:cNvSpPr txBox="1"/>
          <p:nvPr/>
        </p:nvSpPr>
        <p:spPr>
          <a:xfrm>
            <a:off x="2150650" y="3195767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50" name="Shape 250"/>
          <p:cNvCxnSpPr/>
          <p:nvPr/>
        </p:nvCxnSpPr>
        <p:spPr>
          <a:xfrm>
            <a:off x="3519944" y="3091428"/>
            <a:ext cx="1323599" cy="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1" name="Shape 251"/>
          <p:cNvCxnSpPr>
            <a:stCxn id="245" idx="7"/>
          </p:cNvCxnSpPr>
          <p:nvPr/>
        </p:nvCxnSpPr>
        <p:spPr>
          <a:xfrm rot="10800000" flipH="1">
            <a:off x="2936791" y="3100657"/>
            <a:ext cx="1881900" cy="156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2" name="Shape 252"/>
          <p:cNvSpPr txBox="1"/>
          <p:nvPr/>
        </p:nvSpPr>
        <p:spPr>
          <a:xfrm>
            <a:off x="3941513" y="3755074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3010350" y="2461102"/>
            <a:ext cx="3217800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Ordinary momentum update: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27" y="1342200"/>
            <a:ext cx="6410325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475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sp>
        <p:nvSpPr>
          <p:cNvPr id="261" name="Shape 261"/>
          <p:cNvSpPr/>
          <p:nvPr/>
        </p:nvSpPr>
        <p:spPr>
          <a:xfrm>
            <a:off x="2672121" y="39237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2" name="Shape 262"/>
          <p:cNvCxnSpPr>
            <a:stCxn id="261" idx="6"/>
          </p:cNvCxnSpPr>
          <p:nvPr/>
        </p:nvCxnSpPr>
        <p:spPr>
          <a:xfrm>
            <a:off x="2842521" y="4037360"/>
            <a:ext cx="132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3" name="Shape 263"/>
          <p:cNvSpPr txBox="1"/>
          <p:nvPr/>
        </p:nvSpPr>
        <p:spPr>
          <a:xfrm>
            <a:off x="2976726" y="4146410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gradient</a:t>
            </a:r>
          </a:p>
          <a:p>
            <a:r>
              <a:rPr lang="en">
                <a:solidFill>
                  <a:srgbClr val="FF0000"/>
                </a:solidFill>
                <a:latin typeface="Arial"/>
              </a:rPr>
              <a:t>step</a:t>
            </a:r>
          </a:p>
        </p:txBody>
      </p:sp>
      <p:cxnSp>
        <p:nvCxnSpPr>
          <p:cNvPr id="264" name="Shape 264"/>
          <p:cNvCxnSpPr>
            <a:stCxn id="261" idx="0"/>
          </p:cNvCxnSpPr>
          <p:nvPr/>
        </p:nvCxnSpPr>
        <p:spPr>
          <a:xfrm rot="10800000" flipH="1">
            <a:off x="2757321" y="2358560"/>
            <a:ext cx="640800" cy="15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031425" y="24893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66" name="Shape 266"/>
          <p:cNvCxnSpPr/>
          <p:nvPr/>
        </p:nvCxnSpPr>
        <p:spPr>
          <a:xfrm>
            <a:off x="3400719" y="2385003"/>
            <a:ext cx="1323599" cy="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7" name="Shape 267"/>
          <p:cNvCxnSpPr>
            <a:stCxn id="261" idx="7"/>
          </p:cNvCxnSpPr>
          <p:nvPr/>
        </p:nvCxnSpPr>
        <p:spPr>
          <a:xfrm rot="10800000" flipH="1">
            <a:off x="2817566" y="2394232"/>
            <a:ext cx="1881900" cy="156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8" name="Shape 268"/>
          <p:cNvSpPr txBox="1"/>
          <p:nvPr/>
        </p:nvSpPr>
        <p:spPr>
          <a:xfrm>
            <a:off x="3822288" y="3048648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269" name="Shape 269"/>
          <p:cNvSpPr/>
          <p:nvPr/>
        </p:nvSpPr>
        <p:spPr>
          <a:xfrm>
            <a:off x="6400546" y="39635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0" name="Shape 270"/>
          <p:cNvCxnSpPr/>
          <p:nvPr/>
        </p:nvCxnSpPr>
        <p:spPr>
          <a:xfrm rot="10800000" flipH="1">
            <a:off x="6528778" y="2398362"/>
            <a:ext cx="640799" cy="156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1" name="Shape 271"/>
          <p:cNvSpPr txBox="1"/>
          <p:nvPr/>
        </p:nvSpPr>
        <p:spPr>
          <a:xfrm>
            <a:off x="5802880" y="25291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72" name="Shape 272"/>
          <p:cNvCxnSpPr/>
          <p:nvPr/>
        </p:nvCxnSpPr>
        <p:spPr>
          <a:xfrm>
            <a:off x="7169571" y="2404117"/>
            <a:ext cx="1177500" cy="54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3" name="Shape 273"/>
          <p:cNvSpPr txBox="1"/>
          <p:nvPr/>
        </p:nvSpPr>
        <p:spPr>
          <a:xfrm>
            <a:off x="8309827" y="1987702"/>
            <a:ext cx="21098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“lookahead” gradient step (bit different than original)</a:t>
            </a:r>
          </a:p>
        </p:txBody>
      </p:sp>
      <p:cxnSp>
        <p:nvCxnSpPr>
          <p:cNvPr id="274" name="Shape 274"/>
          <p:cNvCxnSpPr>
            <a:stCxn id="269" idx="7"/>
          </p:cNvCxnSpPr>
          <p:nvPr/>
        </p:nvCxnSpPr>
        <p:spPr>
          <a:xfrm rot="10800000" flipH="1">
            <a:off x="6545991" y="2936832"/>
            <a:ext cx="1786800" cy="106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5" name="Shape 275"/>
          <p:cNvSpPr txBox="1"/>
          <p:nvPr/>
        </p:nvSpPr>
        <p:spPr>
          <a:xfrm>
            <a:off x="7454763" y="3364582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2709150" y="1352168"/>
            <a:ext cx="2424000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Momentum update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6528777" y="1363186"/>
            <a:ext cx="2704499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Nesterov momentum update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5287225" y="1177400"/>
            <a:ext cx="0" cy="43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42567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sp>
        <p:nvSpPr>
          <p:cNvPr id="285" name="Shape 285"/>
          <p:cNvSpPr/>
          <p:nvPr/>
        </p:nvSpPr>
        <p:spPr>
          <a:xfrm>
            <a:off x="2672121" y="39237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6" name="Shape 286"/>
          <p:cNvCxnSpPr>
            <a:stCxn id="285" idx="6"/>
          </p:cNvCxnSpPr>
          <p:nvPr/>
        </p:nvCxnSpPr>
        <p:spPr>
          <a:xfrm>
            <a:off x="2842521" y="4037360"/>
            <a:ext cx="132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7" name="Shape 287"/>
          <p:cNvSpPr txBox="1"/>
          <p:nvPr/>
        </p:nvSpPr>
        <p:spPr>
          <a:xfrm>
            <a:off x="2976726" y="4146410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gradient</a:t>
            </a:r>
          </a:p>
          <a:p>
            <a:r>
              <a:rPr lang="en">
                <a:solidFill>
                  <a:srgbClr val="FF0000"/>
                </a:solidFill>
                <a:latin typeface="Arial"/>
              </a:rPr>
              <a:t>step</a:t>
            </a:r>
          </a:p>
        </p:txBody>
      </p:sp>
      <p:cxnSp>
        <p:nvCxnSpPr>
          <p:cNvPr id="288" name="Shape 288"/>
          <p:cNvCxnSpPr>
            <a:stCxn id="285" idx="0"/>
          </p:cNvCxnSpPr>
          <p:nvPr/>
        </p:nvCxnSpPr>
        <p:spPr>
          <a:xfrm rot="10800000" flipH="1">
            <a:off x="2757321" y="2358560"/>
            <a:ext cx="640800" cy="15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9" name="Shape 289"/>
          <p:cNvSpPr txBox="1"/>
          <p:nvPr/>
        </p:nvSpPr>
        <p:spPr>
          <a:xfrm>
            <a:off x="2031425" y="24893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90" name="Shape 290"/>
          <p:cNvCxnSpPr/>
          <p:nvPr/>
        </p:nvCxnSpPr>
        <p:spPr>
          <a:xfrm>
            <a:off x="3400719" y="2385003"/>
            <a:ext cx="1323599" cy="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1" name="Shape 291"/>
          <p:cNvCxnSpPr>
            <a:stCxn id="285" idx="7"/>
          </p:cNvCxnSpPr>
          <p:nvPr/>
        </p:nvCxnSpPr>
        <p:spPr>
          <a:xfrm rot="10800000" flipH="1">
            <a:off x="2817566" y="2394232"/>
            <a:ext cx="1881900" cy="156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2" name="Shape 292"/>
          <p:cNvSpPr txBox="1"/>
          <p:nvPr/>
        </p:nvSpPr>
        <p:spPr>
          <a:xfrm>
            <a:off x="3822288" y="3048648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293" name="Shape 293"/>
          <p:cNvSpPr/>
          <p:nvPr/>
        </p:nvSpPr>
        <p:spPr>
          <a:xfrm>
            <a:off x="6400546" y="39635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4" name="Shape 294"/>
          <p:cNvCxnSpPr/>
          <p:nvPr/>
        </p:nvCxnSpPr>
        <p:spPr>
          <a:xfrm rot="10800000" flipH="1">
            <a:off x="6528778" y="2398362"/>
            <a:ext cx="640799" cy="156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5" name="Shape 295"/>
          <p:cNvSpPr txBox="1"/>
          <p:nvPr/>
        </p:nvSpPr>
        <p:spPr>
          <a:xfrm>
            <a:off x="5802880" y="25291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96" name="Shape 296"/>
          <p:cNvCxnSpPr/>
          <p:nvPr/>
        </p:nvCxnSpPr>
        <p:spPr>
          <a:xfrm>
            <a:off x="7169571" y="2404117"/>
            <a:ext cx="1177500" cy="54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7" name="Shape 297"/>
          <p:cNvSpPr txBox="1"/>
          <p:nvPr/>
        </p:nvSpPr>
        <p:spPr>
          <a:xfrm>
            <a:off x="8309827" y="1987702"/>
            <a:ext cx="21098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“lookahead” gradient step (bit different than original)</a:t>
            </a:r>
          </a:p>
        </p:txBody>
      </p:sp>
      <p:cxnSp>
        <p:nvCxnSpPr>
          <p:cNvPr id="298" name="Shape 298"/>
          <p:cNvCxnSpPr>
            <a:stCxn id="293" idx="7"/>
          </p:cNvCxnSpPr>
          <p:nvPr/>
        </p:nvCxnSpPr>
        <p:spPr>
          <a:xfrm rot="10800000" flipH="1">
            <a:off x="6545991" y="2936832"/>
            <a:ext cx="1786800" cy="106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9" name="Shape 299"/>
          <p:cNvSpPr txBox="1"/>
          <p:nvPr/>
        </p:nvSpPr>
        <p:spPr>
          <a:xfrm>
            <a:off x="7454763" y="3364582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2709150" y="1453768"/>
            <a:ext cx="2424000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Momentum update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6528777" y="1363186"/>
            <a:ext cx="2704499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Nesterov momentum update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915" y="4599521"/>
            <a:ext cx="4421166" cy="140354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8195380" y="4692959"/>
            <a:ext cx="1030499" cy="528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7150974" y="4144467"/>
            <a:ext cx="3522899" cy="7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FF"/>
                </a:solidFill>
                <a:latin typeface="Arial"/>
              </a:rPr>
              <a:t>Nesterov: the only difference...</a:t>
            </a:r>
          </a:p>
        </p:txBody>
      </p:sp>
      <p:cxnSp>
        <p:nvCxnSpPr>
          <p:cNvPr id="305" name="Shape 305"/>
          <p:cNvCxnSpPr/>
          <p:nvPr/>
        </p:nvCxnSpPr>
        <p:spPr>
          <a:xfrm>
            <a:off x="5287225" y="1177402"/>
            <a:ext cx="0" cy="3069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9989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8955" y="330747"/>
            <a:ext cx="6778698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</a:t>
            </a:r>
            <a:r>
              <a:rPr spc="-300" dirty="0"/>
              <a:t> </a:t>
            </a:r>
            <a:r>
              <a:rPr spc="-118" dirty="0"/>
              <a:t>Regression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278380" y="1729740"/>
            <a:ext cx="3320796" cy="2865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99276" y="1729740"/>
            <a:ext cx="3390900" cy="2865120"/>
            <a:chOff x="9750552" y="3459479"/>
            <a:chExt cx="6781800" cy="5730240"/>
          </a:xfrm>
        </p:grpSpPr>
        <p:sp>
          <p:nvSpPr>
            <p:cNvPr id="5" name="object 5"/>
            <p:cNvSpPr/>
            <p:nvPr/>
          </p:nvSpPr>
          <p:spPr>
            <a:xfrm>
              <a:off x="9750552" y="3459479"/>
              <a:ext cx="6781800" cy="57302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115673" y="4378032"/>
              <a:ext cx="3263265" cy="3380740"/>
            </a:xfrm>
            <a:custGeom>
              <a:avLst/>
              <a:gdLst/>
              <a:ahLst/>
              <a:cxnLst/>
              <a:rect l="l" t="t" r="r" b="b"/>
              <a:pathLst>
                <a:path w="3263265" h="3380740">
                  <a:moveTo>
                    <a:pt x="0" y="0"/>
                  </a:moveTo>
                  <a:lnTo>
                    <a:pt x="3262871" y="3380511"/>
                  </a:lnTo>
                </a:path>
              </a:pathLst>
            </a:custGeom>
            <a:ln w="762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sldNum" idx="4294967295"/>
          </p:nvPr>
        </p:nvSpPr>
        <p:spPr>
          <a:xfrm>
            <a:off x="8027291" y="6223800"/>
            <a:ext cx="548699" cy="524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latin typeface="Arial"/>
              </a:rPr>
              <a:pPr/>
              <a:t>60</a:t>
            </a:fld>
            <a:endParaRPr lang="en">
              <a:latin typeface="Arial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40" y="1045355"/>
            <a:ext cx="4421166" cy="14035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3" name="Shape 313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Slightly inconvenient… </a:t>
            </a:r>
          </a:p>
          <a:p>
            <a:r>
              <a:rPr lang="en">
                <a:solidFill>
                  <a:srgbClr val="0000FF"/>
                </a:solidFill>
                <a:latin typeface="Arial"/>
              </a:rPr>
              <a:t>usually we have :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4404202" y="1122367"/>
            <a:ext cx="1691699" cy="52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234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sldNum" idx="4294967295"/>
          </p:nvPr>
        </p:nvSpPr>
        <p:spPr>
          <a:xfrm>
            <a:off x="8027291" y="6223800"/>
            <a:ext cx="548699" cy="524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latin typeface="Arial"/>
              </a:rPr>
              <a:pPr/>
              <a:t>61</a:t>
            </a:fld>
            <a:endParaRPr lang="en">
              <a:latin typeface="Arial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40" y="1045355"/>
            <a:ext cx="4421166" cy="14035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3" name="Shape 323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Slightly inconvenient… </a:t>
            </a:r>
          </a:p>
          <a:p>
            <a:r>
              <a:rPr lang="en">
                <a:solidFill>
                  <a:srgbClr val="0000FF"/>
                </a:solidFill>
                <a:latin typeface="Arial"/>
              </a:rPr>
              <a:t>usually we have :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Shape 325"/>
          <p:cNvCxnSpPr/>
          <p:nvPr/>
        </p:nvCxnSpPr>
        <p:spPr>
          <a:xfrm>
            <a:off x="1664302" y="2772900"/>
            <a:ext cx="874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6" name="Shape 326"/>
          <p:cNvSpPr txBox="1"/>
          <p:nvPr/>
        </p:nvSpPr>
        <p:spPr>
          <a:xfrm>
            <a:off x="1746827" y="3004002"/>
            <a:ext cx="5900699" cy="58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Variable transform and rearranging saves the day: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1232" y="2972000"/>
            <a:ext cx="3163767" cy="6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8" name="Shape 328"/>
          <p:cNvSpPr/>
          <p:nvPr/>
        </p:nvSpPr>
        <p:spPr>
          <a:xfrm>
            <a:off x="4404202" y="1122367"/>
            <a:ext cx="1691699" cy="52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9867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40" y="1045355"/>
            <a:ext cx="4421166" cy="14035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6" name="Shape 336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Slightly inconvenient… </a:t>
            </a:r>
          </a:p>
          <a:p>
            <a:r>
              <a:rPr lang="en">
                <a:solidFill>
                  <a:srgbClr val="0000FF"/>
                </a:solidFill>
                <a:latin typeface="Arial"/>
              </a:rPr>
              <a:t>usually we have :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1664302" y="2772900"/>
            <a:ext cx="874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9" name="Shape 339"/>
          <p:cNvSpPr txBox="1"/>
          <p:nvPr/>
        </p:nvSpPr>
        <p:spPr>
          <a:xfrm>
            <a:off x="1746827" y="3004002"/>
            <a:ext cx="5900699" cy="58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Variable transform and rearranging saves the day: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1232" y="2972000"/>
            <a:ext cx="3163767" cy="6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1" name="Shape 341"/>
          <p:cNvSpPr/>
          <p:nvPr/>
        </p:nvSpPr>
        <p:spPr>
          <a:xfrm>
            <a:off x="4404202" y="1122367"/>
            <a:ext cx="1691699" cy="52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1786152" y="3560035"/>
            <a:ext cx="5322899" cy="58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Replace all thetas with phis, rearrange and obtain: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9152" y="4330931"/>
            <a:ext cx="4135943" cy="14035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44" name="Shape 3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300" y="4372300"/>
            <a:ext cx="4019550" cy="13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5444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671" y="1003968"/>
            <a:ext cx="3636750" cy="4839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Shape 351"/>
          <p:cNvCxnSpPr/>
          <p:nvPr/>
        </p:nvCxnSpPr>
        <p:spPr>
          <a:xfrm rot="10800000">
            <a:off x="7091977" y="1924342"/>
            <a:ext cx="998699" cy="109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8090675" y="1846033"/>
            <a:ext cx="2888400" cy="12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FF"/>
                </a:solidFill>
                <a:latin typeface="Arial"/>
              </a:rPr>
              <a:t>nag = </a:t>
            </a:r>
          </a:p>
          <a:p>
            <a:r>
              <a:rPr lang="en" sz="2400">
                <a:solidFill>
                  <a:srgbClr val="FF00FF"/>
                </a:solidFill>
                <a:latin typeface="Arial"/>
              </a:rPr>
              <a:t>Nesterov Accelerated Gradient</a:t>
            </a:r>
          </a:p>
        </p:txBody>
      </p:sp>
    </p:spTree>
    <p:extLst>
      <p:ext uri="{BB962C8B-B14F-4D97-AF65-F5344CB8AC3E}">
        <p14:creationId xmlns:p14="http://schemas.microsoft.com/office/powerpoint/2010/main" val="1843251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AdaGrad update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4442550" y="3112516"/>
            <a:ext cx="6010200" cy="6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Added element-wise scaling of the gradient based on the historical sum of squares in each dimension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8250002" y="66035"/>
            <a:ext cx="24179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[Duchi et al., 2011]</a:t>
            </a:r>
          </a:p>
        </p:txBody>
      </p:sp>
    </p:spTree>
    <p:extLst>
      <p:ext uri="{BB962C8B-B14F-4D97-AF65-F5344CB8AC3E}">
        <p14:creationId xmlns:p14="http://schemas.microsoft.com/office/powerpoint/2010/main" val="240628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 rot="5400000">
            <a:off x="5604429" y="3069504"/>
            <a:ext cx="5667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Shape 369"/>
          <p:cNvSpPr/>
          <p:nvPr/>
        </p:nvSpPr>
        <p:spPr>
          <a:xfrm rot="5400000">
            <a:off x="4790399" y="42433"/>
            <a:ext cx="21944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Shape 370"/>
          <p:cNvSpPr/>
          <p:nvPr/>
        </p:nvSpPr>
        <p:spPr>
          <a:xfrm rot="5400000">
            <a:off x="4956416" y="662487"/>
            <a:ext cx="18628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Shape 371"/>
          <p:cNvSpPr/>
          <p:nvPr/>
        </p:nvSpPr>
        <p:spPr>
          <a:xfrm rot="5400000">
            <a:off x="5158029" y="1414007"/>
            <a:ext cx="14592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Shape 372"/>
          <p:cNvSpPr/>
          <p:nvPr/>
        </p:nvSpPr>
        <p:spPr>
          <a:xfrm rot="5400000">
            <a:off x="5328064" y="2049305"/>
            <a:ext cx="11191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Shape 373"/>
          <p:cNvSpPr/>
          <p:nvPr/>
        </p:nvSpPr>
        <p:spPr>
          <a:xfrm rot="5400000">
            <a:off x="5479811" y="2615550"/>
            <a:ext cx="8155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3974377" y="4867588"/>
            <a:ext cx="135299" cy="1803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5797650" y="3956436"/>
            <a:ext cx="240600" cy="3208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2284202" y="52951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Arial"/>
              </a:rPr>
              <a:t>Q: What happens with AdaGrad?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AdaGrad update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5829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 rot="5400000">
            <a:off x="5604429" y="3069504"/>
            <a:ext cx="5667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Shape 386"/>
          <p:cNvSpPr/>
          <p:nvPr/>
        </p:nvSpPr>
        <p:spPr>
          <a:xfrm rot="5400000">
            <a:off x="4790399" y="42433"/>
            <a:ext cx="21944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Shape 387"/>
          <p:cNvSpPr/>
          <p:nvPr/>
        </p:nvSpPr>
        <p:spPr>
          <a:xfrm rot="5400000">
            <a:off x="4956416" y="662487"/>
            <a:ext cx="18628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Shape 388"/>
          <p:cNvSpPr/>
          <p:nvPr/>
        </p:nvSpPr>
        <p:spPr>
          <a:xfrm rot="5400000">
            <a:off x="5158029" y="1414007"/>
            <a:ext cx="14592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Shape 389"/>
          <p:cNvSpPr/>
          <p:nvPr/>
        </p:nvSpPr>
        <p:spPr>
          <a:xfrm rot="5400000">
            <a:off x="5328064" y="2049305"/>
            <a:ext cx="11191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Shape 390"/>
          <p:cNvSpPr/>
          <p:nvPr/>
        </p:nvSpPr>
        <p:spPr>
          <a:xfrm rot="5400000">
            <a:off x="5479811" y="2615550"/>
            <a:ext cx="8155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974377" y="4867588"/>
            <a:ext cx="135299" cy="1803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797650" y="3956436"/>
            <a:ext cx="240600" cy="3208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2284202" y="52951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Arial"/>
              </a:rPr>
              <a:t>Q2: What happens to the step size over long time?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AdaGrad update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267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RMSProp update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7332388" y="1416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  <a:latin typeface="Arial"/>
              </a:rPr>
              <a:t>[Tieleman and Hinton, 2012]</a:t>
            </a:r>
          </a:p>
        </p:txBody>
      </p:sp>
      <p:cxnSp>
        <p:nvCxnSpPr>
          <p:cNvPr id="405" name="Shape 405"/>
          <p:cNvCxnSpPr/>
          <p:nvPr/>
        </p:nvCxnSpPr>
        <p:spPr>
          <a:xfrm>
            <a:off x="4783825" y="2904968"/>
            <a:ext cx="0" cy="858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250" y="4056100"/>
            <a:ext cx="6210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1738575" y="4368435"/>
            <a:ext cx="6511500" cy="385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1791925" y="2002670"/>
            <a:ext cx="6511500" cy="314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035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919" y="1279921"/>
            <a:ext cx="5869349" cy="443136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7779551" y="1279921"/>
            <a:ext cx="2789399" cy="142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Introduced in a slide in Geoff Hinton’s Coursera class, lecture 6</a:t>
            </a:r>
          </a:p>
        </p:txBody>
      </p:sp>
    </p:spTree>
    <p:extLst>
      <p:ext uri="{BB962C8B-B14F-4D97-AF65-F5344CB8AC3E}">
        <p14:creationId xmlns:p14="http://schemas.microsoft.com/office/powerpoint/2010/main" val="448830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24" y="1022969"/>
            <a:ext cx="5869349" cy="42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7697358" y="1022969"/>
            <a:ext cx="2789399" cy="142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Introduced in a slide in Geoff Hinton’s Coursera class, lecture 6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263" y="5375200"/>
            <a:ext cx="5476875" cy="76400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4" name="Shape 424"/>
          <p:cNvSpPr txBox="1"/>
          <p:nvPr/>
        </p:nvSpPr>
        <p:spPr>
          <a:xfrm>
            <a:off x="1812850" y="5375200"/>
            <a:ext cx="2434500" cy="93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Cited by several papers as:</a:t>
            </a:r>
          </a:p>
        </p:txBody>
      </p:sp>
    </p:spTree>
    <p:extLst>
      <p:ext uri="{BB962C8B-B14F-4D97-AF65-F5344CB8AC3E}">
        <p14:creationId xmlns:p14="http://schemas.microsoft.com/office/powerpoint/2010/main" val="351935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551" y="296818"/>
            <a:ext cx="6765282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 </a:t>
            </a:r>
            <a:r>
              <a:rPr spc="-118" dirty="0"/>
              <a:t>Regression</a:t>
            </a:r>
            <a:r>
              <a:rPr spc="-393" dirty="0"/>
              <a:t> </a:t>
            </a:r>
            <a:r>
              <a:rPr spc="-160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4365" y="1794510"/>
            <a:ext cx="4123373" cy="136062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2200" b="0" i="0" u="none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Regular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vs </a:t>
            </a:r>
            <a:r>
              <a:rPr kumimoji="0" sz="2200" b="0" i="0" u="none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Fraudulent</a:t>
            </a:r>
            <a:r>
              <a:rPr kumimoji="0" sz="2200" b="0" i="0" u="none" strike="noStrike" kern="1200" cap="none" spc="-35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transaction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2200" b="0" i="0" u="none" strike="noStrike" kern="1200" cap="none" spc="-7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Spam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vs </a:t>
            </a:r>
            <a:r>
              <a:rPr kumimoji="0" sz="2200" b="0" i="0" u="none" strike="noStrike" kern="1200" cap="none" spc="-57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Non-spam</a:t>
            </a:r>
            <a:r>
              <a:rPr kumimoji="0" sz="2200" b="0" i="0" u="none" strike="noStrike" kern="1200" cap="none" spc="-37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9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emails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Benign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vs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Malignant</a:t>
            </a:r>
            <a:r>
              <a:rPr kumimoji="0" sz="2200" b="0" i="0" u="none" strike="noStrike" kern="1200" cap="none" spc="-3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tumors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Rising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vs </a:t>
            </a: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Falling</a:t>
            </a:r>
            <a:r>
              <a:rPr kumimoji="0" sz="2200" b="0" i="0" u="none" strike="noStrike" kern="1200" cap="none" spc="-35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8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stocks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8046" y="4221128"/>
            <a:ext cx="4074799" cy="34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671" y="1014243"/>
            <a:ext cx="3636750" cy="48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8415175" y="2137368"/>
            <a:ext cx="1411200" cy="10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adagrad</a:t>
            </a:r>
          </a:p>
          <a:p>
            <a:r>
              <a:rPr lang="en">
                <a:solidFill>
                  <a:srgbClr val="000000"/>
                </a:solidFill>
                <a:latin typeface="Arial"/>
              </a:rPr>
              <a:t>rmsprop</a:t>
            </a:r>
          </a:p>
        </p:txBody>
      </p:sp>
      <p:cxnSp>
        <p:nvCxnSpPr>
          <p:cNvPr id="432" name="Shape 432"/>
          <p:cNvCxnSpPr/>
          <p:nvPr/>
        </p:nvCxnSpPr>
        <p:spPr>
          <a:xfrm rot="10800000">
            <a:off x="7878574" y="2343668"/>
            <a:ext cx="420900" cy="253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609706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Adam update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[Kingma and Ba, 2014]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(incomplete, but close)</a:t>
            </a:r>
          </a:p>
        </p:txBody>
      </p:sp>
    </p:spTree>
    <p:extLst>
      <p:ext uri="{BB962C8B-B14F-4D97-AF65-F5344CB8AC3E}">
        <p14:creationId xmlns:p14="http://schemas.microsoft.com/office/powerpoint/2010/main" val="3923540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Adam update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[Kingma and Ba, 2014]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(incomplete, but close)</a:t>
            </a:r>
          </a:p>
        </p:txBody>
      </p:sp>
      <p:sp>
        <p:nvSpPr>
          <p:cNvPr id="451" name="Shape 451"/>
          <p:cNvSpPr/>
          <p:nvPr/>
        </p:nvSpPr>
        <p:spPr>
          <a:xfrm>
            <a:off x="1886705" y="2445653"/>
            <a:ext cx="6569099" cy="280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8544509" y="204384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</p:txBody>
      </p:sp>
      <p:sp>
        <p:nvSpPr>
          <p:cNvPr id="453" name="Shape 453"/>
          <p:cNvSpPr/>
          <p:nvPr/>
        </p:nvSpPr>
        <p:spPr>
          <a:xfrm>
            <a:off x="1885377" y="2769668"/>
            <a:ext cx="6569099" cy="619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8530735" y="320885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RMSProp-like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1883250" y="3695933"/>
            <a:ext cx="8145300" cy="11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Arial"/>
              </a:rPr>
              <a:t>Looks a bit like RMSProp with momentum</a:t>
            </a:r>
          </a:p>
        </p:txBody>
      </p:sp>
    </p:spTree>
    <p:extLst>
      <p:ext uri="{BB962C8B-B14F-4D97-AF65-F5344CB8AC3E}">
        <p14:creationId xmlns:p14="http://schemas.microsoft.com/office/powerpoint/2010/main" val="358690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Adam update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[Kingma and Ba, 2014]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(incomplete, but close)</a:t>
            </a:r>
          </a:p>
        </p:txBody>
      </p:sp>
      <p:sp>
        <p:nvSpPr>
          <p:cNvPr id="465" name="Shape 465"/>
          <p:cNvSpPr/>
          <p:nvPr/>
        </p:nvSpPr>
        <p:spPr>
          <a:xfrm>
            <a:off x="1886705" y="2445653"/>
            <a:ext cx="6569099" cy="280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8544509" y="204384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</p:txBody>
      </p:sp>
      <p:sp>
        <p:nvSpPr>
          <p:cNvPr id="467" name="Shape 467"/>
          <p:cNvSpPr/>
          <p:nvPr/>
        </p:nvSpPr>
        <p:spPr>
          <a:xfrm>
            <a:off x="1885377" y="2769668"/>
            <a:ext cx="6569099" cy="619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8530735" y="320885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RMSProp-like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1883250" y="3695933"/>
            <a:ext cx="8145300" cy="11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Arial"/>
              </a:rPr>
              <a:t>Looks a bit like RMSProp with momentum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100" y="4577300"/>
            <a:ext cx="6210300" cy="10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302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187" y="1598564"/>
            <a:ext cx="6306225" cy="285116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Adam update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  <a:latin typeface="Arial"/>
              </a:rPr>
              <a:t>[Kingma and Ba, 2014]</a:t>
            </a:r>
          </a:p>
        </p:txBody>
      </p:sp>
      <p:sp>
        <p:nvSpPr>
          <p:cNvPr id="479" name="Shape 479"/>
          <p:cNvSpPr/>
          <p:nvPr/>
        </p:nvSpPr>
        <p:spPr>
          <a:xfrm>
            <a:off x="1936627" y="3114035"/>
            <a:ext cx="6569099" cy="351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1936627" y="4071333"/>
            <a:ext cx="6569099" cy="28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8581975" y="4202667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RMSProp-like</a:t>
            </a:r>
          </a:p>
        </p:txBody>
      </p:sp>
      <p:sp>
        <p:nvSpPr>
          <p:cNvPr id="482" name="Shape 482"/>
          <p:cNvSpPr/>
          <p:nvPr/>
        </p:nvSpPr>
        <p:spPr>
          <a:xfrm>
            <a:off x="1936627" y="3510235"/>
            <a:ext cx="6569099" cy="5279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8576000" y="317483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bias correction</a:t>
            </a:r>
          </a:p>
          <a:p>
            <a:r>
              <a:rPr lang="en" sz="1200">
                <a:solidFill>
                  <a:srgbClr val="0000FF"/>
                </a:solidFill>
                <a:latin typeface="Arial"/>
              </a:rPr>
              <a:t>(only relevant in first few iterations when t is small)</a:t>
            </a:r>
          </a:p>
        </p:txBody>
      </p:sp>
      <p:sp>
        <p:nvSpPr>
          <p:cNvPr id="484" name="Shape 484"/>
          <p:cNvSpPr/>
          <p:nvPr/>
        </p:nvSpPr>
        <p:spPr>
          <a:xfrm>
            <a:off x="1936627" y="2805921"/>
            <a:ext cx="6569099" cy="280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8594431" y="240411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813702" y="4875200"/>
            <a:ext cx="6569099" cy="8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The bias correction compensates for the fact that m,v are initialized at zero and need some time to “warm up”.</a:t>
            </a:r>
          </a:p>
        </p:txBody>
      </p:sp>
    </p:spTree>
    <p:extLst>
      <p:ext uri="{BB962C8B-B14F-4D97-AF65-F5344CB8AC3E}">
        <p14:creationId xmlns:p14="http://schemas.microsoft.com/office/powerpoint/2010/main" val="3536513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1870627" y="71920"/>
            <a:ext cx="8607599" cy="863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Arial"/>
              </a:rPr>
              <a:t>SGD, SGD+Momentum, Adagrad, RMSProp, Adam all have </a:t>
            </a:r>
            <a:r>
              <a:rPr lang="en" sz="2400" b="1" dirty="0">
                <a:solidFill>
                  <a:srgbClr val="FFFFFF"/>
                </a:solidFill>
                <a:latin typeface="Arial"/>
              </a:rPr>
              <a:t>learning rate </a:t>
            </a:r>
            <a:r>
              <a:rPr lang="en" sz="2400" dirty="0">
                <a:solidFill>
                  <a:srgbClr val="FFFFFF"/>
                </a:solidFill>
                <a:latin typeface="Arial"/>
              </a:rPr>
              <a:t>as a hyperparameter.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061" y="1620101"/>
            <a:ext cx="3415625" cy="4107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6007902" y="3453235"/>
            <a:ext cx="4316399" cy="187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Arial"/>
              </a:rPr>
              <a:t>Q: Which one of these learning rates is best to use?</a:t>
            </a:r>
          </a:p>
        </p:txBody>
      </p:sp>
    </p:spTree>
    <p:extLst>
      <p:ext uri="{BB962C8B-B14F-4D97-AF65-F5344CB8AC3E}">
        <p14:creationId xmlns:p14="http://schemas.microsoft.com/office/powerpoint/2010/main" val="2183467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1870627" y="82194"/>
            <a:ext cx="8607599" cy="8529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Arial"/>
              </a:rPr>
              <a:t>SGD, SGD+Momentum, Adagrad, RMSProp, Adam all have </a:t>
            </a:r>
            <a:r>
              <a:rPr lang="en" sz="2400" b="1" dirty="0">
                <a:solidFill>
                  <a:srgbClr val="FFFFFF"/>
                </a:solidFill>
                <a:latin typeface="Arial"/>
              </a:rPr>
              <a:t>learning rate </a:t>
            </a:r>
            <a:r>
              <a:rPr lang="en" sz="2400" dirty="0">
                <a:solidFill>
                  <a:srgbClr val="FFFFFF"/>
                </a:solidFill>
                <a:latin typeface="Arial"/>
              </a:rPr>
              <a:t>as a hyperparameter.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061" y="1620101"/>
            <a:ext cx="3415625" cy="4107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02" name="Shape 502"/>
          <p:cNvSpPr txBox="1"/>
          <p:nvPr/>
        </p:nvSpPr>
        <p:spPr>
          <a:xfrm>
            <a:off x="5774152" y="1458931"/>
            <a:ext cx="4703999" cy="42190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000000"/>
                </a:solidFill>
                <a:latin typeface="Arial"/>
              </a:rPr>
              <a:t>=&gt; Learning rate decay over time!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5774150" y="2321800"/>
            <a:ext cx="4703999" cy="33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000000"/>
                </a:solidFill>
                <a:latin typeface="Arial"/>
              </a:rPr>
              <a:t>step decay: </a:t>
            </a:r>
          </a:p>
          <a:p>
            <a:r>
              <a:rPr lang="en" dirty="0">
                <a:solidFill>
                  <a:srgbClr val="000000"/>
                </a:solidFill>
                <a:latin typeface="Arial"/>
              </a:rPr>
              <a:t>e.g. decay learning rate by half every few epochs.</a:t>
            </a:r>
          </a:p>
          <a:p>
            <a:endParaRPr dirty="0">
              <a:solidFill>
                <a:srgbClr val="000000"/>
              </a:solidFill>
              <a:latin typeface="Arial"/>
            </a:endParaRPr>
          </a:p>
          <a:p>
            <a:endParaRPr dirty="0">
              <a:solidFill>
                <a:srgbClr val="000000"/>
              </a:solidFill>
              <a:latin typeface="Arial"/>
            </a:endParaRPr>
          </a:p>
          <a:p>
            <a:r>
              <a:rPr lang="en" b="1" dirty="0">
                <a:solidFill>
                  <a:srgbClr val="000000"/>
                </a:solidFill>
                <a:latin typeface="Arial"/>
              </a:rPr>
              <a:t>exponential decay:</a:t>
            </a:r>
          </a:p>
          <a:p>
            <a:endParaRPr b="1" dirty="0">
              <a:solidFill>
                <a:srgbClr val="000000"/>
              </a:solidFill>
              <a:latin typeface="Arial"/>
            </a:endParaRPr>
          </a:p>
          <a:p>
            <a:endParaRPr b="1" dirty="0">
              <a:solidFill>
                <a:srgbClr val="000000"/>
              </a:solidFill>
              <a:latin typeface="Arial"/>
            </a:endParaRPr>
          </a:p>
          <a:p>
            <a:endParaRPr b="1" dirty="0">
              <a:solidFill>
                <a:srgbClr val="000000"/>
              </a:solidFill>
              <a:latin typeface="Arial"/>
            </a:endParaRPr>
          </a:p>
          <a:p>
            <a:r>
              <a:rPr lang="en" b="1" dirty="0">
                <a:solidFill>
                  <a:srgbClr val="000000"/>
                </a:solidFill>
                <a:latin typeface="Arial"/>
              </a:rPr>
              <a:t>1/t decay: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239" y="4098466"/>
            <a:ext cx="136207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239" y="5204200"/>
            <a:ext cx="19335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469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604377" y="174167"/>
            <a:ext cx="8933099" cy="9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200" dirty="0">
                <a:solidFill>
                  <a:srgbClr val="FFFFFF"/>
                </a:solidFill>
                <a:latin typeface="Arial"/>
              </a:rPr>
              <a:t>Summary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702130" y="1009404"/>
            <a:ext cx="8684570" cy="4818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Arial"/>
              </a:rPr>
              <a:t>Simple Gradient Methods 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like SGD can make adequate progress to an optimum when used on minibatches of data.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Arial"/>
              </a:rPr>
              <a:t>Second-order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 methods make much better progress toward the goal, but are more expensive and unstable.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Arial"/>
              </a:rPr>
              <a:t>Convergence rates: 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quadratic, linear, O(1/n).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Arial"/>
              </a:rPr>
              <a:t>Momentum: 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is another method to produce better effective gradients.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Arial"/>
              </a:rPr>
              <a:t>ADAGRAD, RMSprop diagonally scale the gradient. ADAM scales and applies momentum.</a:t>
            </a:r>
          </a:p>
        </p:txBody>
      </p:sp>
    </p:spTree>
    <p:extLst>
      <p:ext uri="{BB962C8B-B14F-4D97-AF65-F5344CB8AC3E}">
        <p14:creationId xmlns:p14="http://schemas.microsoft.com/office/powerpoint/2010/main" val="1348147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 descr="opt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950" y="1191196"/>
            <a:ext cx="5217380" cy="454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Shape 1172"/>
          <p:cNvSpPr txBox="1"/>
          <p:nvPr/>
        </p:nvSpPr>
        <p:spPr>
          <a:xfrm>
            <a:off x="4712044" y="5737316"/>
            <a:ext cx="5796839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(image credits to Alec Radford)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The effects of different update formulas</a:t>
            </a:r>
          </a:p>
        </p:txBody>
      </p:sp>
    </p:spTree>
    <p:extLst>
      <p:ext uri="{BB962C8B-B14F-4D97-AF65-F5344CB8AC3E}">
        <p14:creationId xmlns:p14="http://schemas.microsoft.com/office/powerpoint/2010/main" val="10459264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27D5-4ED2-C636-E455-AB779DAE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7D87-1D27-E86B-B62C-4CADE82F2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552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0311" y="223644"/>
            <a:ext cx="6263017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 </a:t>
            </a:r>
            <a:r>
              <a:rPr spc="-118" dirty="0"/>
              <a:t>Regression</a:t>
            </a:r>
            <a:r>
              <a:rPr spc="-393" dirty="0"/>
              <a:t> </a:t>
            </a:r>
            <a:r>
              <a:rPr spc="-160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3067" y="1562862"/>
            <a:ext cx="4687888" cy="3207288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175" marR="0" lvl="0" indent="0" algn="ctr" defTabSz="914400" rtl="0" eaLnBrk="1" fontAlgn="auto" latinLnBrk="0" hangingPunct="1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Despite </a:t>
            </a:r>
            <a:r>
              <a:rPr kumimoji="0" sz="2200" b="0" i="0" u="none" strike="noStrike" kern="1200" cap="none" spc="-9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22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name,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logistic </a:t>
            </a:r>
            <a:r>
              <a:rPr kumimoji="0" sz="22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regression </a:t>
            </a:r>
            <a:r>
              <a:rPr kumimoji="0" sz="22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2200" b="0" i="0" u="none" strike="noStrike" kern="1200" cap="none" spc="-50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classification</a:t>
            </a:r>
            <a:r>
              <a:rPr kumimoji="0" sz="2200" b="1" i="0" u="none" strike="noStrike" kern="1200" cap="none" spc="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algorithm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17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Misnomer!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0" marR="2540" lvl="0" indent="3175" algn="ctr" defTabSz="914400" rtl="0" eaLnBrk="1" fontAlgn="auto" latinLnBrk="0" hangingPunct="1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Logistic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Regression</a:t>
            </a:r>
            <a:r>
              <a:rPr kumimoji="0" sz="2200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2200" b="0" i="0" u="none" strike="noStrike" kern="1200" cap="none" spc="-1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00" b="0" i="0" u="none" strike="noStrike" kern="1200" cap="none" spc="-1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2200" b="0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 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“special</a:t>
            </a:r>
            <a:r>
              <a:rPr kumimoji="0" sz="2200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function”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helps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</a:t>
            </a:r>
            <a:r>
              <a:rPr kumimoji="0" sz="2200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this 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 for</a:t>
            </a:r>
            <a:r>
              <a:rPr kumimoji="0" sz="22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classification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1177" y="5290970"/>
            <a:ext cx="4074801" cy="34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8447" y="369206"/>
            <a:ext cx="5597957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80" dirty="0"/>
              <a:t>Linear </a:t>
            </a:r>
            <a:r>
              <a:rPr spc="-8" dirty="0"/>
              <a:t>Model </a:t>
            </a:r>
            <a:r>
              <a:rPr spc="-140" dirty="0"/>
              <a:t>in</a:t>
            </a:r>
            <a:r>
              <a:rPr spc="-653" dirty="0"/>
              <a:t> </a:t>
            </a:r>
            <a:r>
              <a:rPr spc="-110" dirty="0"/>
              <a:t>Disguise</a:t>
            </a:r>
          </a:p>
        </p:txBody>
      </p:sp>
      <p:sp>
        <p:nvSpPr>
          <p:cNvPr id="3" name="object 3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1177" y="5290970"/>
            <a:ext cx="4074801" cy="34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9715EF-2D12-A9D9-783C-5558F03EC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25" y="1585154"/>
            <a:ext cx="17907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D17AC-4D89-8EDE-E61B-BFBBF808F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977" y="2390798"/>
            <a:ext cx="4521200" cy="52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C363E-1CDA-E197-C060-0A491959D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027" y="3306150"/>
            <a:ext cx="3975100" cy="520700"/>
          </a:xfrm>
          <a:prstGeom prst="rect">
            <a:avLst/>
          </a:prstGeom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2792</Words>
  <Application>Microsoft Macintosh PowerPoint</Application>
  <PresentationFormat>Widescreen</PresentationFormat>
  <Paragraphs>489</Paragraphs>
  <Slides>79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4" baseType="lpstr">
      <vt:lpstr>Arial Unicode MS</vt:lpstr>
      <vt:lpstr>Apple Symbols</vt:lpstr>
      <vt:lpstr>Arial</vt:lpstr>
      <vt:lpstr>Bahnschrift</vt:lpstr>
      <vt:lpstr>Calibri</vt:lpstr>
      <vt:lpstr>Calibri Light</vt:lpstr>
      <vt:lpstr>Cambria Math</vt:lpstr>
      <vt:lpstr>Carlito</vt:lpstr>
      <vt:lpstr>Courier New</vt:lpstr>
      <vt:lpstr>Helvetica Neue</vt:lpstr>
      <vt:lpstr>Times New Roman</vt:lpstr>
      <vt:lpstr>Trebuchet MS</vt:lpstr>
      <vt:lpstr>ui-sans-serif</vt:lpstr>
      <vt:lpstr>Office Theme</vt:lpstr>
      <vt:lpstr>Clarity</vt:lpstr>
      <vt:lpstr>PowerPoint Presentation</vt:lpstr>
      <vt:lpstr>Lecture 2: Outline</vt:lpstr>
      <vt:lpstr>PowerPoint Presentation</vt:lpstr>
      <vt:lpstr>PowerPoint Presentation</vt:lpstr>
      <vt:lpstr>Recap</vt:lpstr>
      <vt:lpstr>Logistic Regression</vt:lpstr>
      <vt:lpstr>Logistic Regression Examples</vt:lpstr>
      <vt:lpstr>Logistic Regression Examples</vt:lpstr>
      <vt:lpstr>Linear Model in Disguise</vt:lpstr>
      <vt:lpstr>Linear Model in Disguise</vt:lpstr>
      <vt:lpstr>Challenge:</vt:lpstr>
      <vt:lpstr>Sigmoid Function</vt:lpstr>
      <vt:lpstr>Cost Function</vt:lpstr>
      <vt:lpstr>What type of loss to use?</vt:lpstr>
      <vt:lpstr>Binary Cross Entropy Loss</vt:lpstr>
      <vt:lpstr>Intuition of Cost Function</vt:lpstr>
      <vt:lpstr>How to find minima of a function (Review): </vt:lpstr>
      <vt:lpstr>How to find optimal Parameters?</vt:lpstr>
      <vt:lpstr>How to find optimal Parameters?</vt:lpstr>
      <vt:lpstr>Logistic Regression</vt:lpstr>
      <vt:lpstr>Logistic Regression</vt:lpstr>
      <vt:lpstr>What do we do for many Classes</vt:lpstr>
      <vt:lpstr>A Slight Detour: A Look at Optimization Tools</vt:lpstr>
      <vt:lpstr>Optimization</vt:lpstr>
      <vt:lpstr>Taylor Series approximation of function</vt:lpstr>
      <vt:lpstr>Taylor Series approximation of function</vt:lpstr>
      <vt:lpstr>Direction of maximum increase and decrease for a function</vt:lpstr>
      <vt:lpstr>Line Search Framework for Unconstrained Minimization</vt:lpstr>
      <vt:lpstr>Backtracking Line Search</vt:lpstr>
      <vt:lpstr>PowerPoint Presentation</vt:lpstr>
      <vt:lpstr>Steepest Descent with Backtracking in Matlab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Naeemullah Khan</dc:creator>
  <cp:lastModifiedBy>Dr. Muzammal Naseer</cp:lastModifiedBy>
  <cp:revision>16</cp:revision>
  <dcterms:created xsi:type="dcterms:W3CDTF">2022-07-04T08:09:45Z</dcterms:created>
  <dcterms:modified xsi:type="dcterms:W3CDTF">2023-12-28T08:33:11Z</dcterms:modified>
</cp:coreProperties>
</file>